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82"/>
  </p:notesMasterIdLst>
  <p:handoutMasterIdLst>
    <p:handoutMasterId r:id="rId83"/>
  </p:handoutMasterIdLst>
  <p:sldIdLst>
    <p:sldId id="333" r:id="rId2"/>
    <p:sldId id="1777" r:id="rId3"/>
    <p:sldId id="1838" r:id="rId4"/>
    <p:sldId id="258" r:id="rId5"/>
    <p:sldId id="259" r:id="rId6"/>
    <p:sldId id="335" r:id="rId7"/>
    <p:sldId id="260" r:id="rId8"/>
    <p:sldId id="261" r:id="rId9"/>
    <p:sldId id="336" r:id="rId10"/>
    <p:sldId id="262" r:id="rId11"/>
    <p:sldId id="338" r:id="rId12"/>
    <p:sldId id="263" r:id="rId13"/>
    <p:sldId id="339" r:id="rId14"/>
    <p:sldId id="340" r:id="rId15"/>
    <p:sldId id="341" r:id="rId16"/>
    <p:sldId id="342" r:id="rId17"/>
    <p:sldId id="264" r:id="rId18"/>
    <p:sldId id="266" r:id="rId19"/>
    <p:sldId id="267" r:id="rId20"/>
    <p:sldId id="268" r:id="rId21"/>
    <p:sldId id="343" r:id="rId22"/>
    <p:sldId id="271" r:id="rId23"/>
    <p:sldId id="272" r:id="rId24"/>
    <p:sldId id="345" r:id="rId25"/>
    <p:sldId id="346" r:id="rId26"/>
    <p:sldId id="278" r:id="rId27"/>
    <p:sldId id="279" r:id="rId28"/>
    <p:sldId id="280" r:id="rId29"/>
    <p:sldId id="281" r:id="rId30"/>
    <p:sldId id="282" r:id="rId31"/>
    <p:sldId id="354" r:id="rId32"/>
    <p:sldId id="285" r:id="rId33"/>
    <p:sldId id="286" r:id="rId34"/>
    <p:sldId id="287" r:id="rId35"/>
    <p:sldId id="288" r:id="rId36"/>
    <p:sldId id="289" r:id="rId37"/>
    <p:sldId id="348" r:id="rId38"/>
    <p:sldId id="290" r:id="rId39"/>
    <p:sldId id="349" r:id="rId40"/>
    <p:sldId id="291" r:id="rId41"/>
    <p:sldId id="350" r:id="rId42"/>
    <p:sldId id="292" r:id="rId43"/>
    <p:sldId id="353" r:id="rId44"/>
    <p:sldId id="295" r:id="rId45"/>
    <p:sldId id="296" r:id="rId46"/>
    <p:sldId id="297" r:id="rId47"/>
    <p:sldId id="352" r:id="rId48"/>
    <p:sldId id="298" r:id="rId49"/>
    <p:sldId id="299" r:id="rId50"/>
    <p:sldId id="300" r:id="rId51"/>
    <p:sldId id="302" r:id="rId52"/>
    <p:sldId id="304" r:id="rId53"/>
    <p:sldId id="305" r:id="rId54"/>
    <p:sldId id="306" r:id="rId55"/>
    <p:sldId id="307" r:id="rId56"/>
    <p:sldId id="312" r:id="rId57"/>
    <p:sldId id="314" r:id="rId58"/>
    <p:sldId id="315" r:id="rId59"/>
    <p:sldId id="316" r:id="rId60"/>
    <p:sldId id="317" r:id="rId61"/>
    <p:sldId id="318" r:id="rId62"/>
    <p:sldId id="319" r:id="rId63"/>
    <p:sldId id="320" r:id="rId64"/>
    <p:sldId id="321" r:id="rId65"/>
    <p:sldId id="322" r:id="rId66"/>
    <p:sldId id="324" r:id="rId67"/>
    <p:sldId id="325" r:id="rId68"/>
    <p:sldId id="326" r:id="rId69"/>
    <p:sldId id="327" r:id="rId70"/>
    <p:sldId id="328" r:id="rId71"/>
    <p:sldId id="329" r:id="rId72"/>
    <p:sldId id="330" r:id="rId73"/>
    <p:sldId id="331" r:id="rId74"/>
    <p:sldId id="355" r:id="rId75"/>
    <p:sldId id="357" r:id="rId76"/>
    <p:sldId id="358" r:id="rId77"/>
    <p:sldId id="359" r:id="rId78"/>
    <p:sldId id="360" r:id="rId79"/>
    <p:sldId id="361" r:id="rId80"/>
    <p:sldId id="362" r:id="rId8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8343" autoAdjust="0"/>
  </p:normalViewPr>
  <p:slideViewPr>
    <p:cSldViewPr>
      <p:cViewPr varScale="1">
        <p:scale>
          <a:sx n="109" d="100"/>
          <a:sy n="109" d="100"/>
        </p:scale>
        <p:origin x="72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0.svg"/><Relationship Id="rId1" Type="http://schemas.openxmlformats.org/officeDocument/2006/relationships/image" Target="../media/image19.png"/><Relationship Id="rId6" Type="http://schemas.openxmlformats.org/officeDocument/2006/relationships/image" Target="../media/image14.svg"/><Relationship Id="rId5" Type="http://schemas.openxmlformats.org/officeDocument/2006/relationships/image" Target="../media/image21.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E6B2975-BCDD-4B8A-BEF6-6FE368AB3DD3}">
      <dgm:prSet/>
      <dgm:spPr/>
      <dgm:t>
        <a:bodyPr/>
        <a:lstStyle/>
        <a:p>
          <a:pPr>
            <a:lnSpc>
              <a:spcPct val="100000"/>
            </a:lnSpc>
          </a:pPr>
          <a:r>
            <a:rPr lang="en-US"/>
            <a:t>HW 2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lnSpc>
              <a:spcPct val="100000"/>
            </a:lnSpc>
          </a:pPr>
          <a:r>
            <a:rPr lang="en-US" dirty="0"/>
            <a:t>Leaderboards are live until then!</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pPr>
          <a:r>
            <a:rPr lang="en-US"/>
            <a:t>Read Textbook Chapter 3</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D6A40715-2D45-457C-BE86-13934DAE8C4A}" type="pres">
      <dgm:prSet presAssocID="{2583C50B-6054-455F-90D6-FB2A8A57E038}" presName="root" presStyleCnt="0">
        <dgm:presLayoutVars>
          <dgm:dir/>
          <dgm:resizeHandles val="exact"/>
        </dgm:presLayoutVars>
      </dgm:prSet>
      <dgm:spPr/>
    </dgm:pt>
    <dgm:pt modelId="{078E050C-5357-434D-9822-686DA507230B}" type="pres">
      <dgm:prSet presAssocID="{EE6B2975-BCDD-4B8A-BEF6-6FE368AB3DD3}" presName="compNode" presStyleCnt="0"/>
      <dgm:spPr/>
    </dgm:pt>
    <dgm:pt modelId="{7E5F6D6C-3BED-4F05-8CA4-0033E833F063}"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B793BF72-CD69-4E93-B926-F8B42BA85426}" type="pres">
      <dgm:prSet presAssocID="{EE6B2975-BCDD-4B8A-BEF6-6FE368AB3DD3}" presName="spaceRect" presStyleCnt="0"/>
      <dgm:spPr/>
    </dgm:pt>
    <dgm:pt modelId="{4D9B9ADF-4B7F-4170-BEE2-4D47E9AD50F7}" type="pres">
      <dgm:prSet presAssocID="{EE6B2975-BCDD-4B8A-BEF6-6FE368AB3DD3}" presName="textRect" presStyleLbl="revTx" presStyleIdx="0" presStyleCnt="3">
        <dgm:presLayoutVars>
          <dgm:chMax val="1"/>
          <dgm:chPref val="1"/>
        </dgm:presLayoutVars>
      </dgm:prSet>
      <dgm:spPr/>
    </dgm:pt>
    <dgm:pt modelId="{2AC7E04F-F552-40BC-9709-99740DD4342D}" type="pres">
      <dgm:prSet presAssocID="{2C369B64-4696-44ED-B327-697638F4A597}" presName="sibTrans" presStyleCnt="0"/>
      <dgm:spPr/>
    </dgm:pt>
    <dgm:pt modelId="{94F59D8E-424F-44F3-9B8F-405DDCB654FD}" type="pres">
      <dgm:prSet presAssocID="{A48D0B29-4241-4399-A6C3-41F5433E7A67}" presName="compNode" presStyleCnt="0"/>
      <dgm:spPr/>
    </dgm:pt>
    <dgm:pt modelId="{E442E382-3E27-4C3C-AB9E-2E4F1B73CCE5}"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key"/>
        </a:ext>
      </dgm:extLst>
    </dgm:pt>
    <dgm:pt modelId="{789B9325-1A71-4FD9-A92F-8E9ED1E86326}" type="pres">
      <dgm:prSet presAssocID="{A48D0B29-4241-4399-A6C3-41F5433E7A67}" presName="spaceRect" presStyleCnt="0"/>
      <dgm:spPr/>
    </dgm:pt>
    <dgm:pt modelId="{78068D80-7FA8-43C2-B4AF-677A4DAA5B95}" type="pres">
      <dgm:prSet presAssocID="{A48D0B29-4241-4399-A6C3-41F5433E7A67}" presName="textRect" presStyleLbl="revTx" presStyleIdx="1" presStyleCnt="3">
        <dgm:presLayoutVars>
          <dgm:chMax val="1"/>
          <dgm:chPref val="1"/>
        </dgm:presLayoutVars>
      </dgm:prSet>
      <dgm:spPr/>
    </dgm:pt>
    <dgm:pt modelId="{458B729A-1C9C-4BAA-AE6F-722F5DC7D43B}" type="pres">
      <dgm:prSet presAssocID="{FF49A62F-09B9-4824-860D-A57C33BFD23C}" presName="sibTrans" presStyleCnt="0"/>
      <dgm:spPr/>
    </dgm:pt>
    <dgm:pt modelId="{A38C8D80-EABB-4626-B957-D5D25BE538F5}" type="pres">
      <dgm:prSet presAssocID="{B300A597-B889-4E59-ABDD-437047D2ACAF}" presName="compNode" presStyleCnt="0"/>
      <dgm:spPr/>
    </dgm:pt>
    <dgm:pt modelId="{E919DB01-3596-48FB-BEA9-11CF1E4D6EB6}"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A199B8BB-DD9C-4737-A0A4-768066FC5964}" type="pres">
      <dgm:prSet presAssocID="{B300A597-B889-4E59-ABDD-437047D2ACAF}" presName="spaceRect" presStyleCnt="0"/>
      <dgm:spPr/>
    </dgm:pt>
    <dgm:pt modelId="{EAC287F5-FCA4-43F8-90D3-B9B15DF4A5D1}" type="pres">
      <dgm:prSet presAssocID="{B300A597-B889-4E59-ABDD-437047D2ACAF}" presName="textRect" presStyleLbl="revTx" presStyleIdx="2" presStyleCnt="3">
        <dgm:presLayoutVars>
          <dgm:chMax val="1"/>
          <dgm:chPref val="1"/>
        </dgm:presLayoutVars>
      </dgm:prSet>
      <dgm:spPr/>
    </dgm:pt>
  </dgm:ptLst>
  <dgm:cxnLst>
    <dgm:cxn modelId="{4D1ECE16-F290-FB48-9DCA-8A4EC2C0D4EB}" type="presOf" srcId="{A48D0B29-4241-4399-A6C3-41F5433E7A67}" destId="{78068D80-7FA8-43C2-B4AF-677A4DAA5B95}" srcOrd="0" destOrd="0" presId="urn:microsoft.com/office/officeart/2018/2/layout/IconLabelList"/>
    <dgm:cxn modelId="{76B5781C-9763-7047-8DEA-9FF6FD12A2A7}" type="presOf" srcId="{EE6B2975-BCDD-4B8A-BEF6-6FE368AB3DD3}" destId="{4D9B9ADF-4B7F-4170-BEE2-4D47E9AD50F7}" srcOrd="0" destOrd="0" presId="urn:microsoft.com/office/officeart/2018/2/layout/IconLabelList"/>
    <dgm:cxn modelId="{DD278629-CF42-294D-AD96-50B1FE90C0D7}" type="presOf" srcId="{B300A597-B889-4E59-ABDD-437047D2ACAF}" destId="{EAC287F5-FCA4-43F8-90D3-B9B15DF4A5D1}" srcOrd="0" destOrd="0" presId="urn:microsoft.com/office/officeart/2018/2/layout/IconLabelList"/>
    <dgm:cxn modelId="{4845305B-CCEF-FB4B-B79F-DB1CB87A73B0}" type="presOf" srcId="{2583C50B-6054-455F-90D6-FB2A8A57E038}" destId="{D6A40715-2D45-457C-BE86-13934DAE8C4A}" srcOrd="0" destOrd="0" presId="urn:microsoft.com/office/officeart/2018/2/layout/IconLabelList"/>
    <dgm:cxn modelId="{A920EB66-4E1A-4D44-8375-5349B68CCF48}" srcId="{2583C50B-6054-455F-90D6-FB2A8A57E038}" destId="{B300A597-B889-4E59-ABDD-437047D2ACAF}" srcOrd="2" destOrd="0" parTransId="{7C89342F-F0B4-4731-9E06-7410BAA11441}" sibTransId="{74B5C8E1-4E2C-459E-85B2-55D1610E0771}"/>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48A898FC-0794-F84A-9E13-8589C801FC31}" type="presParOf" srcId="{D6A40715-2D45-457C-BE86-13934DAE8C4A}" destId="{078E050C-5357-434D-9822-686DA507230B}" srcOrd="0" destOrd="0" presId="urn:microsoft.com/office/officeart/2018/2/layout/IconLabelList"/>
    <dgm:cxn modelId="{A65A9991-B9C1-B345-A7B3-5A3295789C22}" type="presParOf" srcId="{078E050C-5357-434D-9822-686DA507230B}" destId="{7E5F6D6C-3BED-4F05-8CA4-0033E833F063}" srcOrd="0" destOrd="0" presId="urn:microsoft.com/office/officeart/2018/2/layout/IconLabelList"/>
    <dgm:cxn modelId="{9337A5B5-32E9-EA42-A2A4-84555636031E}" type="presParOf" srcId="{078E050C-5357-434D-9822-686DA507230B}" destId="{B793BF72-CD69-4E93-B926-F8B42BA85426}" srcOrd="1" destOrd="0" presId="urn:microsoft.com/office/officeart/2018/2/layout/IconLabelList"/>
    <dgm:cxn modelId="{AD6DC837-377D-7C4B-BEF9-F2EFBD3C7B1E}" type="presParOf" srcId="{078E050C-5357-434D-9822-686DA507230B}" destId="{4D9B9ADF-4B7F-4170-BEE2-4D47E9AD50F7}" srcOrd="2" destOrd="0" presId="urn:microsoft.com/office/officeart/2018/2/layout/IconLabelList"/>
    <dgm:cxn modelId="{3CD32503-6564-5440-9C0F-75E1C42588C3}" type="presParOf" srcId="{D6A40715-2D45-457C-BE86-13934DAE8C4A}" destId="{2AC7E04F-F552-40BC-9709-99740DD4342D}" srcOrd="1" destOrd="0" presId="urn:microsoft.com/office/officeart/2018/2/layout/IconLabelList"/>
    <dgm:cxn modelId="{6ED53D20-5E97-6C4C-9DF5-64EDF13245B1}" type="presParOf" srcId="{D6A40715-2D45-457C-BE86-13934DAE8C4A}" destId="{94F59D8E-424F-44F3-9B8F-405DDCB654FD}" srcOrd="2" destOrd="0" presId="urn:microsoft.com/office/officeart/2018/2/layout/IconLabelList"/>
    <dgm:cxn modelId="{4E807837-D924-6E47-9248-2E8467E16DC0}" type="presParOf" srcId="{94F59D8E-424F-44F3-9B8F-405DDCB654FD}" destId="{E442E382-3E27-4C3C-AB9E-2E4F1B73CCE5}" srcOrd="0" destOrd="0" presId="urn:microsoft.com/office/officeart/2018/2/layout/IconLabelList"/>
    <dgm:cxn modelId="{17C16387-A5C0-E04E-9C5A-81FF21FD0F9F}" type="presParOf" srcId="{94F59D8E-424F-44F3-9B8F-405DDCB654FD}" destId="{789B9325-1A71-4FD9-A92F-8E9ED1E86326}" srcOrd="1" destOrd="0" presId="urn:microsoft.com/office/officeart/2018/2/layout/IconLabelList"/>
    <dgm:cxn modelId="{49B7358E-5524-3046-BFE2-ED745EBF8E0F}" type="presParOf" srcId="{94F59D8E-424F-44F3-9B8F-405DDCB654FD}" destId="{78068D80-7FA8-43C2-B4AF-677A4DAA5B95}" srcOrd="2" destOrd="0" presId="urn:microsoft.com/office/officeart/2018/2/layout/IconLabelList"/>
    <dgm:cxn modelId="{81AFB105-A409-E14C-8F51-6B8A8296AB96}" type="presParOf" srcId="{D6A40715-2D45-457C-BE86-13934DAE8C4A}" destId="{458B729A-1C9C-4BAA-AE6F-722F5DC7D43B}" srcOrd="3" destOrd="0" presId="urn:microsoft.com/office/officeart/2018/2/layout/IconLabelList"/>
    <dgm:cxn modelId="{7845F0D7-C1E5-B244-AEBB-BC7E024FEAEA}" type="presParOf" srcId="{D6A40715-2D45-457C-BE86-13934DAE8C4A}" destId="{A38C8D80-EABB-4626-B957-D5D25BE538F5}" srcOrd="4" destOrd="0" presId="urn:microsoft.com/office/officeart/2018/2/layout/IconLabelList"/>
    <dgm:cxn modelId="{8ED0B4AF-403F-D847-9475-33F6ED5E2552}" type="presParOf" srcId="{A38C8D80-EABB-4626-B957-D5D25BE538F5}" destId="{E919DB01-3596-48FB-BEA9-11CF1E4D6EB6}" srcOrd="0" destOrd="0" presId="urn:microsoft.com/office/officeart/2018/2/layout/IconLabelList"/>
    <dgm:cxn modelId="{90E92F90-1C18-754E-814E-74FDE66B445F}" type="presParOf" srcId="{A38C8D80-EABB-4626-B957-D5D25BE538F5}" destId="{A199B8BB-DD9C-4737-A0A4-768066FC5964}" srcOrd="1" destOrd="0" presId="urn:microsoft.com/office/officeart/2018/2/layout/IconLabelList"/>
    <dgm:cxn modelId="{23993D6B-F357-D74F-B024-24F51FC5BF15}" type="presParOf" srcId="{A38C8D80-EABB-4626-B957-D5D25BE538F5}" destId="{EAC287F5-FCA4-43F8-90D3-B9B15DF4A5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15CEC-1847-4DAA-B1AD-60AF0C3136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746830-87E3-47CD-A5B7-8C1C44890022}">
      <dgm:prSet/>
      <dgm:spPr/>
      <dgm:t>
        <a:bodyPr/>
        <a:lstStyle/>
        <a:p>
          <a:r>
            <a:rPr lang="en-US"/>
            <a:t>Autocomplete for texting</a:t>
          </a:r>
        </a:p>
      </dgm:t>
    </dgm:pt>
    <dgm:pt modelId="{7B7D0FDE-212F-4E1E-907B-A4621BD2B7BF}" type="parTrans" cxnId="{F7A38CA9-08DC-4D25-8D3A-D9E78B14947F}">
      <dgm:prSet/>
      <dgm:spPr/>
      <dgm:t>
        <a:bodyPr/>
        <a:lstStyle/>
        <a:p>
          <a:endParaRPr lang="en-US"/>
        </a:p>
      </dgm:t>
    </dgm:pt>
    <dgm:pt modelId="{11EF4F24-D804-4BB2-89D7-48833E80792D}" type="sibTrans" cxnId="{F7A38CA9-08DC-4D25-8D3A-D9E78B14947F}">
      <dgm:prSet/>
      <dgm:spPr/>
      <dgm:t>
        <a:bodyPr/>
        <a:lstStyle/>
        <a:p>
          <a:endParaRPr lang="en-US"/>
        </a:p>
      </dgm:t>
    </dgm:pt>
    <dgm:pt modelId="{812DF3E2-2589-416B-A2D2-FA7D219008EA}">
      <dgm:prSet/>
      <dgm:spPr/>
      <dgm:t>
        <a:bodyPr/>
        <a:lstStyle/>
        <a:p>
          <a:r>
            <a:rPr lang="en-US"/>
            <a:t>Machine Translation</a:t>
          </a:r>
        </a:p>
      </dgm:t>
    </dgm:pt>
    <dgm:pt modelId="{C36874B7-7D04-4B37-A1E0-4315DD6B87E6}" type="parTrans" cxnId="{089857CB-3DC1-4F39-8C0F-E65EF52007EF}">
      <dgm:prSet/>
      <dgm:spPr/>
      <dgm:t>
        <a:bodyPr/>
        <a:lstStyle/>
        <a:p>
          <a:endParaRPr lang="en-US"/>
        </a:p>
      </dgm:t>
    </dgm:pt>
    <dgm:pt modelId="{BDC8ECF6-3104-4444-AAC7-968B317065F4}" type="sibTrans" cxnId="{089857CB-3DC1-4F39-8C0F-E65EF52007EF}">
      <dgm:prSet/>
      <dgm:spPr/>
      <dgm:t>
        <a:bodyPr/>
        <a:lstStyle/>
        <a:p>
          <a:endParaRPr lang="en-US"/>
        </a:p>
      </dgm:t>
    </dgm:pt>
    <dgm:pt modelId="{D352B818-0A76-4E0B-83BE-5BEA4A2F0BE4}">
      <dgm:prSet/>
      <dgm:spPr/>
      <dgm:t>
        <a:bodyPr/>
        <a:lstStyle/>
        <a:p>
          <a:r>
            <a:rPr lang="en-US"/>
            <a:t>Spelling Correction</a:t>
          </a:r>
        </a:p>
      </dgm:t>
    </dgm:pt>
    <dgm:pt modelId="{E6CA58FD-1D0E-47D0-BA4C-52498DDF8B2A}" type="parTrans" cxnId="{1FE9889F-3AC7-48AB-AF02-9089D7C05EA0}">
      <dgm:prSet/>
      <dgm:spPr/>
      <dgm:t>
        <a:bodyPr/>
        <a:lstStyle/>
        <a:p>
          <a:endParaRPr lang="en-US"/>
        </a:p>
      </dgm:t>
    </dgm:pt>
    <dgm:pt modelId="{318F1DEE-8472-4927-9927-B5A130E6A141}" type="sibTrans" cxnId="{1FE9889F-3AC7-48AB-AF02-9089D7C05EA0}">
      <dgm:prSet/>
      <dgm:spPr/>
      <dgm:t>
        <a:bodyPr/>
        <a:lstStyle/>
        <a:p>
          <a:endParaRPr lang="en-US"/>
        </a:p>
      </dgm:t>
    </dgm:pt>
    <dgm:pt modelId="{4844AFF0-2C79-43D5-9803-254441553028}">
      <dgm:prSet/>
      <dgm:spPr/>
      <dgm:t>
        <a:bodyPr/>
        <a:lstStyle/>
        <a:p>
          <a:r>
            <a:rPr lang="en-US"/>
            <a:t>Speech Recognition</a:t>
          </a:r>
        </a:p>
      </dgm:t>
    </dgm:pt>
    <dgm:pt modelId="{4E9B5CB6-98CA-4356-9939-73B201F6AB93}" type="parTrans" cxnId="{73F0F7E8-D33E-4A85-998F-A1996C179AFC}">
      <dgm:prSet/>
      <dgm:spPr/>
      <dgm:t>
        <a:bodyPr/>
        <a:lstStyle/>
        <a:p>
          <a:endParaRPr lang="en-US"/>
        </a:p>
      </dgm:t>
    </dgm:pt>
    <dgm:pt modelId="{6DA6DF61-1787-4491-AEEB-31EB0B4B5C89}" type="sibTrans" cxnId="{73F0F7E8-D33E-4A85-998F-A1996C179AFC}">
      <dgm:prSet/>
      <dgm:spPr/>
      <dgm:t>
        <a:bodyPr/>
        <a:lstStyle/>
        <a:p>
          <a:endParaRPr lang="en-US"/>
        </a:p>
      </dgm:t>
    </dgm:pt>
    <dgm:pt modelId="{8D984508-31EF-4843-9F94-B0636D36BCCE}">
      <dgm:prSet/>
      <dgm:spPr/>
      <dgm:t>
        <a:bodyPr/>
        <a:lstStyle/>
        <a:p>
          <a:r>
            <a:rPr lang="en-US"/>
            <a:t>Other NLG tasks: summarization, question-answering, dialog systems</a:t>
          </a:r>
        </a:p>
      </dgm:t>
    </dgm:pt>
    <dgm:pt modelId="{FFE07246-DD99-428C-923D-1609DE237BE7}" type="parTrans" cxnId="{463483D2-2CC5-4241-94FD-8343B75BA718}">
      <dgm:prSet/>
      <dgm:spPr/>
      <dgm:t>
        <a:bodyPr/>
        <a:lstStyle/>
        <a:p>
          <a:endParaRPr lang="en-US"/>
        </a:p>
      </dgm:t>
    </dgm:pt>
    <dgm:pt modelId="{D7CA82FA-7401-411F-B9EF-2109184776AB}" type="sibTrans" cxnId="{463483D2-2CC5-4241-94FD-8343B75BA718}">
      <dgm:prSet/>
      <dgm:spPr/>
      <dgm:t>
        <a:bodyPr/>
        <a:lstStyle/>
        <a:p>
          <a:endParaRPr lang="en-US"/>
        </a:p>
      </dgm:t>
    </dgm:pt>
    <dgm:pt modelId="{AE458119-5CC7-408D-897A-E6953240F707}" type="pres">
      <dgm:prSet presAssocID="{DF015CEC-1847-4DAA-B1AD-60AF0C31365D}" presName="root" presStyleCnt="0">
        <dgm:presLayoutVars>
          <dgm:dir/>
          <dgm:resizeHandles val="exact"/>
        </dgm:presLayoutVars>
      </dgm:prSet>
      <dgm:spPr/>
    </dgm:pt>
    <dgm:pt modelId="{3847F73E-723B-4899-912B-683EBC9696ED}" type="pres">
      <dgm:prSet presAssocID="{85746830-87E3-47CD-A5B7-8C1C44890022}" presName="compNode" presStyleCnt="0"/>
      <dgm:spPr/>
    </dgm:pt>
    <dgm:pt modelId="{01CED91B-CD06-4F6A-9FDD-FE8E96D732D9}" type="pres">
      <dgm:prSet presAssocID="{85746830-87E3-47CD-A5B7-8C1C44890022}" presName="bgRect" presStyleLbl="bgShp" presStyleIdx="0" presStyleCnt="5"/>
      <dgm:spPr/>
    </dgm:pt>
    <dgm:pt modelId="{2D74BE1E-0B37-4D8E-B9E1-1A311D22D1AC}" type="pres">
      <dgm:prSet presAssocID="{85746830-87E3-47CD-A5B7-8C1C448900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9E883DF6-3817-49EF-AA10-9F7D85414CA0}" type="pres">
      <dgm:prSet presAssocID="{85746830-87E3-47CD-A5B7-8C1C44890022}" presName="spaceRect" presStyleCnt="0"/>
      <dgm:spPr/>
    </dgm:pt>
    <dgm:pt modelId="{27F3A617-F1FC-48C5-A424-BCA4623ED8E0}" type="pres">
      <dgm:prSet presAssocID="{85746830-87E3-47CD-A5B7-8C1C44890022}" presName="parTx" presStyleLbl="revTx" presStyleIdx="0" presStyleCnt="5">
        <dgm:presLayoutVars>
          <dgm:chMax val="0"/>
          <dgm:chPref val="0"/>
        </dgm:presLayoutVars>
      </dgm:prSet>
      <dgm:spPr/>
    </dgm:pt>
    <dgm:pt modelId="{C04F5B45-0A57-41A2-82E3-DC07FA3C4607}" type="pres">
      <dgm:prSet presAssocID="{11EF4F24-D804-4BB2-89D7-48833E80792D}" presName="sibTrans" presStyleCnt="0"/>
      <dgm:spPr/>
    </dgm:pt>
    <dgm:pt modelId="{53DC6A2A-A49B-4625-9B8C-18893FFF1531}" type="pres">
      <dgm:prSet presAssocID="{812DF3E2-2589-416B-A2D2-FA7D219008EA}" presName="compNode" presStyleCnt="0"/>
      <dgm:spPr/>
    </dgm:pt>
    <dgm:pt modelId="{CF642AF8-306A-4CA2-B5F0-330321DEE146}" type="pres">
      <dgm:prSet presAssocID="{812DF3E2-2589-416B-A2D2-FA7D219008EA}" presName="bgRect" presStyleLbl="bgShp" presStyleIdx="1" presStyleCnt="5"/>
      <dgm:spPr/>
    </dgm:pt>
    <dgm:pt modelId="{E505D8F5-0697-4106-83A0-A18B02BA4538}" type="pres">
      <dgm:prSet presAssocID="{812DF3E2-2589-416B-A2D2-FA7D219008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hotocopier"/>
        </a:ext>
      </dgm:extLst>
    </dgm:pt>
    <dgm:pt modelId="{06C1B3CC-D16A-4810-8B29-442F291A415D}" type="pres">
      <dgm:prSet presAssocID="{812DF3E2-2589-416B-A2D2-FA7D219008EA}" presName="spaceRect" presStyleCnt="0"/>
      <dgm:spPr/>
    </dgm:pt>
    <dgm:pt modelId="{A85642B7-0CFB-41B4-8313-C54F0DF25B5B}" type="pres">
      <dgm:prSet presAssocID="{812DF3E2-2589-416B-A2D2-FA7D219008EA}" presName="parTx" presStyleLbl="revTx" presStyleIdx="1" presStyleCnt="5">
        <dgm:presLayoutVars>
          <dgm:chMax val="0"/>
          <dgm:chPref val="0"/>
        </dgm:presLayoutVars>
      </dgm:prSet>
      <dgm:spPr/>
    </dgm:pt>
    <dgm:pt modelId="{4A0ACDFD-5BE7-483D-94BA-5B8BBDA489A6}" type="pres">
      <dgm:prSet presAssocID="{BDC8ECF6-3104-4444-AAC7-968B317065F4}" presName="sibTrans" presStyleCnt="0"/>
      <dgm:spPr/>
    </dgm:pt>
    <dgm:pt modelId="{2AD6A4C0-F55C-4DE9-9753-A481BA73415B}" type="pres">
      <dgm:prSet presAssocID="{D352B818-0A76-4E0B-83BE-5BEA4A2F0BE4}" presName="compNode" presStyleCnt="0"/>
      <dgm:spPr/>
    </dgm:pt>
    <dgm:pt modelId="{5B5E6B19-F03F-4DC4-A14C-EFE4DA969C85}" type="pres">
      <dgm:prSet presAssocID="{D352B818-0A76-4E0B-83BE-5BEA4A2F0BE4}" presName="bgRect" presStyleLbl="bgShp" presStyleIdx="2" presStyleCnt="5"/>
      <dgm:spPr/>
    </dgm:pt>
    <dgm:pt modelId="{469538E3-5A5F-4894-9FCA-37DD17B19464}" type="pres">
      <dgm:prSet presAssocID="{D352B818-0A76-4E0B-83BE-5BEA4A2F0B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AC3BD5C-45B1-45F0-9AD7-534E2B0AFA3F}" type="pres">
      <dgm:prSet presAssocID="{D352B818-0A76-4E0B-83BE-5BEA4A2F0BE4}" presName="spaceRect" presStyleCnt="0"/>
      <dgm:spPr/>
    </dgm:pt>
    <dgm:pt modelId="{98C2D577-FD0B-4FAB-A5D7-1697C6ED0EE9}" type="pres">
      <dgm:prSet presAssocID="{D352B818-0A76-4E0B-83BE-5BEA4A2F0BE4}" presName="parTx" presStyleLbl="revTx" presStyleIdx="2" presStyleCnt="5">
        <dgm:presLayoutVars>
          <dgm:chMax val="0"/>
          <dgm:chPref val="0"/>
        </dgm:presLayoutVars>
      </dgm:prSet>
      <dgm:spPr/>
    </dgm:pt>
    <dgm:pt modelId="{48323B8D-9C8F-4FF1-9011-C2ECED3C8522}" type="pres">
      <dgm:prSet presAssocID="{318F1DEE-8472-4927-9927-B5A130E6A141}" presName="sibTrans" presStyleCnt="0"/>
      <dgm:spPr/>
    </dgm:pt>
    <dgm:pt modelId="{0ADD4C11-6180-466B-B50F-1DF0EF241D77}" type="pres">
      <dgm:prSet presAssocID="{4844AFF0-2C79-43D5-9803-254441553028}" presName="compNode" presStyleCnt="0"/>
      <dgm:spPr/>
    </dgm:pt>
    <dgm:pt modelId="{E15A6A29-FCC5-460E-8713-960B356F7002}" type="pres">
      <dgm:prSet presAssocID="{4844AFF0-2C79-43D5-9803-254441553028}" presName="bgRect" presStyleLbl="bgShp" presStyleIdx="3" presStyleCnt="5"/>
      <dgm:spPr/>
    </dgm:pt>
    <dgm:pt modelId="{2FD3B8A3-AE30-4923-9DDD-B0805B7D3401}" type="pres">
      <dgm:prSet presAssocID="{4844AFF0-2C79-43D5-9803-2544415530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D007BC07-4FEE-43DE-A987-F8B9EFE644C1}" type="pres">
      <dgm:prSet presAssocID="{4844AFF0-2C79-43D5-9803-254441553028}" presName="spaceRect" presStyleCnt="0"/>
      <dgm:spPr/>
    </dgm:pt>
    <dgm:pt modelId="{54C889FB-8CCC-40C3-A469-09C90CA67A4F}" type="pres">
      <dgm:prSet presAssocID="{4844AFF0-2C79-43D5-9803-254441553028}" presName="parTx" presStyleLbl="revTx" presStyleIdx="3" presStyleCnt="5">
        <dgm:presLayoutVars>
          <dgm:chMax val="0"/>
          <dgm:chPref val="0"/>
        </dgm:presLayoutVars>
      </dgm:prSet>
      <dgm:spPr/>
    </dgm:pt>
    <dgm:pt modelId="{BC51E5B6-89CB-4844-8B77-622C5B3DF2EA}" type="pres">
      <dgm:prSet presAssocID="{6DA6DF61-1787-4491-AEEB-31EB0B4B5C89}" presName="sibTrans" presStyleCnt="0"/>
      <dgm:spPr/>
    </dgm:pt>
    <dgm:pt modelId="{8C5F718E-D7CF-4175-ADE3-B076F1018D8F}" type="pres">
      <dgm:prSet presAssocID="{8D984508-31EF-4843-9F94-B0636D36BCCE}" presName="compNode" presStyleCnt="0"/>
      <dgm:spPr/>
    </dgm:pt>
    <dgm:pt modelId="{E2E34A73-6D09-4353-A040-8A249B994B51}" type="pres">
      <dgm:prSet presAssocID="{8D984508-31EF-4843-9F94-B0636D36BCCE}" presName="bgRect" presStyleLbl="bgShp" presStyleIdx="4" presStyleCnt="5"/>
      <dgm:spPr/>
    </dgm:pt>
    <dgm:pt modelId="{C7DDEB95-306B-4EE7-AAD0-421268DAF519}" type="pres">
      <dgm:prSet presAssocID="{8D984508-31EF-4843-9F94-B0636D36BC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361E882-A9A5-487F-AEDA-A3D6013595D2}" type="pres">
      <dgm:prSet presAssocID="{8D984508-31EF-4843-9F94-B0636D36BCCE}" presName="spaceRect" presStyleCnt="0"/>
      <dgm:spPr/>
    </dgm:pt>
    <dgm:pt modelId="{AA453869-3861-4CC9-87AC-5A105F2CBB7D}" type="pres">
      <dgm:prSet presAssocID="{8D984508-31EF-4843-9F94-B0636D36BCCE}" presName="parTx" presStyleLbl="revTx" presStyleIdx="4" presStyleCnt="5">
        <dgm:presLayoutVars>
          <dgm:chMax val="0"/>
          <dgm:chPref val="0"/>
        </dgm:presLayoutVars>
      </dgm:prSet>
      <dgm:spPr/>
    </dgm:pt>
  </dgm:ptLst>
  <dgm:cxnLst>
    <dgm:cxn modelId="{2EDB203C-9AEA-4452-847C-579B36B0251E}" type="presOf" srcId="{8D984508-31EF-4843-9F94-B0636D36BCCE}" destId="{AA453869-3861-4CC9-87AC-5A105F2CBB7D}" srcOrd="0" destOrd="0" presId="urn:microsoft.com/office/officeart/2018/2/layout/IconVerticalSolidList"/>
    <dgm:cxn modelId="{28521440-6345-4C1B-8C60-9F3970972BEF}" type="presOf" srcId="{4844AFF0-2C79-43D5-9803-254441553028}" destId="{54C889FB-8CCC-40C3-A469-09C90CA67A4F}" srcOrd="0" destOrd="0" presId="urn:microsoft.com/office/officeart/2018/2/layout/IconVerticalSolidList"/>
    <dgm:cxn modelId="{AAC6D27B-D776-4031-95A1-FA5B8ECE7B5B}" type="presOf" srcId="{D352B818-0A76-4E0B-83BE-5BEA4A2F0BE4}" destId="{98C2D577-FD0B-4FAB-A5D7-1697C6ED0EE9}" srcOrd="0" destOrd="0" presId="urn:microsoft.com/office/officeart/2018/2/layout/IconVerticalSolidList"/>
    <dgm:cxn modelId="{1FE9889F-3AC7-48AB-AF02-9089D7C05EA0}" srcId="{DF015CEC-1847-4DAA-B1AD-60AF0C31365D}" destId="{D352B818-0A76-4E0B-83BE-5BEA4A2F0BE4}" srcOrd="2" destOrd="0" parTransId="{E6CA58FD-1D0E-47D0-BA4C-52498DDF8B2A}" sibTransId="{318F1DEE-8472-4927-9927-B5A130E6A141}"/>
    <dgm:cxn modelId="{F7A38CA9-08DC-4D25-8D3A-D9E78B14947F}" srcId="{DF015CEC-1847-4DAA-B1AD-60AF0C31365D}" destId="{85746830-87E3-47CD-A5B7-8C1C44890022}" srcOrd="0" destOrd="0" parTransId="{7B7D0FDE-212F-4E1E-907B-A4621BD2B7BF}" sibTransId="{11EF4F24-D804-4BB2-89D7-48833E80792D}"/>
    <dgm:cxn modelId="{0B2297AF-800E-4E3B-900C-1D367CF5690E}" type="presOf" srcId="{812DF3E2-2589-416B-A2D2-FA7D219008EA}" destId="{A85642B7-0CFB-41B4-8313-C54F0DF25B5B}" srcOrd="0" destOrd="0" presId="urn:microsoft.com/office/officeart/2018/2/layout/IconVerticalSolidList"/>
    <dgm:cxn modelId="{400C72C6-04B1-4F3E-BDE2-01B3DC239847}" type="presOf" srcId="{DF015CEC-1847-4DAA-B1AD-60AF0C31365D}" destId="{AE458119-5CC7-408D-897A-E6953240F707}" srcOrd="0" destOrd="0" presId="urn:microsoft.com/office/officeart/2018/2/layout/IconVerticalSolidList"/>
    <dgm:cxn modelId="{6B1DD7C6-7300-46BA-80C7-64292F4CFF0B}" type="presOf" srcId="{85746830-87E3-47CD-A5B7-8C1C44890022}" destId="{27F3A617-F1FC-48C5-A424-BCA4623ED8E0}" srcOrd="0" destOrd="0" presId="urn:microsoft.com/office/officeart/2018/2/layout/IconVerticalSolidList"/>
    <dgm:cxn modelId="{089857CB-3DC1-4F39-8C0F-E65EF52007EF}" srcId="{DF015CEC-1847-4DAA-B1AD-60AF0C31365D}" destId="{812DF3E2-2589-416B-A2D2-FA7D219008EA}" srcOrd="1" destOrd="0" parTransId="{C36874B7-7D04-4B37-A1E0-4315DD6B87E6}" sibTransId="{BDC8ECF6-3104-4444-AAC7-968B317065F4}"/>
    <dgm:cxn modelId="{463483D2-2CC5-4241-94FD-8343B75BA718}" srcId="{DF015CEC-1847-4DAA-B1AD-60AF0C31365D}" destId="{8D984508-31EF-4843-9F94-B0636D36BCCE}" srcOrd="4" destOrd="0" parTransId="{FFE07246-DD99-428C-923D-1609DE237BE7}" sibTransId="{D7CA82FA-7401-411F-B9EF-2109184776AB}"/>
    <dgm:cxn modelId="{73F0F7E8-D33E-4A85-998F-A1996C179AFC}" srcId="{DF015CEC-1847-4DAA-B1AD-60AF0C31365D}" destId="{4844AFF0-2C79-43D5-9803-254441553028}" srcOrd="3" destOrd="0" parTransId="{4E9B5CB6-98CA-4356-9939-73B201F6AB93}" sibTransId="{6DA6DF61-1787-4491-AEEB-31EB0B4B5C89}"/>
    <dgm:cxn modelId="{62314D3A-72C9-40B1-AF7E-817EF550CED8}" type="presParOf" srcId="{AE458119-5CC7-408D-897A-E6953240F707}" destId="{3847F73E-723B-4899-912B-683EBC9696ED}" srcOrd="0" destOrd="0" presId="urn:microsoft.com/office/officeart/2018/2/layout/IconVerticalSolidList"/>
    <dgm:cxn modelId="{7D00E198-E0C8-478F-B0DB-1D31A5580555}" type="presParOf" srcId="{3847F73E-723B-4899-912B-683EBC9696ED}" destId="{01CED91B-CD06-4F6A-9FDD-FE8E96D732D9}" srcOrd="0" destOrd="0" presId="urn:microsoft.com/office/officeart/2018/2/layout/IconVerticalSolidList"/>
    <dgm:cxn modelId="{74FEABF9-5D04-499D-8B3F-16757FC81E78}" type="presParOf" srcId="{3847F73E-723B-4899-912B-683EBC9696ED}" destId="{2D74BE1E-0B37-4D8E-B9E1-1A311D22D1AC}" srcOrd="1" destOrd="0" presId="urn:microsoft.com/office/officeart/2018/2/layout/IconVerticalSolidList"/>
    <dgm:cxn modelId="{357AA53B-E999-49D0-BF2B-0D7D04585807}" type="presParOf" srcId="{3847F73E-723B-4899-912B-683EBC9696ED}" destId="{9E883DF6-3817-49EF-AA10-9F7D85414CA0}" srcOrd="2" destOrd="0" presId="urn:microsoft.com/office/officeart/2018/2/layout/IconVerticalSolidList"/>
    <dgm:cxn modelId="{33ED5BA6-9EC6-4A7B-AD1B-F3EB366174E8}" type="presParOf" srcId="{3847F73E-723B-4899-912B-683EBC9696ED}" destId="{27F3A617-F1FC-48C5-A424-BCA4623ED8E0}" srcOrd="3" destOrd="0" presId="urn:microsoft.com/office/officeart/2018/2/layout/IconVerticalSolidList"/>
    <dgm:cxn modelId="{CE625E06-4395-4D74-8955-BB75B6330A96}" type="presParOf" srcId="{AE458119-5CC7-408D-897A-E6953240F707}" destId="{C04F5B45-0A57-41A2-82E3-DC07FA3C4607}" srcOrd="1" destOrd="0" presId="urn:microsoft.com/office/officeart/2018/2/layout/IconVerticalSolidList"/>
    <dgm:cxn modelId="{94D9DFF7-54A1-417E-9D11-C343ADFCAB9A}" type="presParOf" srcId="{AE458119-5CC7-408D-897A-E6953240F707}" destId="{53DC6A2A-A49B-4625-9B8C-18893FFF1531}" srcOrd="2" destOrd="0" presId="urn:microsoft.com/office/officeart/2018/2/layout/IconVerticalSolidList"/>
    <dgm:cxn modelId="{553A74B7-0B10-4805-9A27-D6571DF01A19}" type="presParOf" srcId="{53DC6A2A-A49B-4625-9B8C-18893FFF1531}" destId="{CF642AF8-306A-4CA2-B5F0-330321DEE146}" srcOrd="0" destOrd="0" presId="urn:microsoft.com/office/officeart/2018/2/layout/IconVerticalSolidList"/>
    <dgm:cxn modelId="{3AA01886-CB7A-4093-9283-54B27A5116A1}" type="presParOf" srcId="{53DC6A2A-A49B-4625-9B8C-18893FFF1531}" destId="{E505D8F5-0697-4106-83A0-A18B02BA4538}" srcOrd="1" destOrd="0" presId="urn:microsoft.com/office/officeart/2018/2/layout/IconVerticalSolidList"/>
    <dgm:cxn modelId="{E767186D-F67C-4440-B4D1-0B4FB63D7550}" type="presParOf" srcId="{53DC6A2A-A49B-4625-9B8C-18893FFF1531}" destId="{06C1B3CC-D16A-4810-8B29-442F291A415D}" srcOrd="2" destOrd="0" presId="urn:microsoft.com/office/officeart/2018/2/layout/IconVerticalSolidList"/>
    <dgm:cxn modelId="{928A96CA-93C5-4958-B6F8-16FF56561402}" type="presParOf" srcId="{53DC6A2A-A49B-4625-9B8C-18893FFF1531}" destId="{A85642B7-0CFB-41B4-8313-C54F0DF25B5B}" srcOrd="3" destOrd="0" presId="urn:microsoft.com/office/officeart/2018/2/layout/IconVerticalSolidList"/>
    <dgm:cxn modelId="{F9838D53-BAE7-4FCE-A186-77E0DAD23E67}" type="presParOf" srcId="{AE458119-5CC7-408D-897A-E6953240F707}" destId="{4A0ACDFD-5BE7-483D-94BA-5B8BBDA489A6}" srcOrd="3" destOrd="0" presId="urn:microsoft.com/office/officeart/2018/2/layout/IconVerticalSolidList"/>
    <dgm:cxn modelId="{38BEA5BA-A422-429C-8D8E-D2591C4A8828}" type="presParOf" srcId="{AE458119-5CC7-408D-897A-E6953240F707}" destId="{2AD6A4C0-F55C-4DE9-9753-A481BA73415B}" srcOrd="4" destOrd="0" presId="urn:microsoft.com/office/officeart/2018/2/layout/IconVerticalSolidList"/>
    <dgm:cxn modelId="{B48FC11F-9311-414C-A8AE-3C8FFBFAA955}" type="presParOf" srcId="{2AD6A4C0-F55C-4DE9-9753-A481BA73415B}" destId="{5B5E6B19-F03F-4DC4-A14C-EFE4DA969C85}" srcOrd="0" destOrd="0" presId="urn:microsoft.com/office/officeart/2018/2/layout/IconVerticalSolidList"/>
    <dgm:cxn modelId="{F280EF5C-942A-4D97-8A17-22839023C5AA}" type="presParOf" srcId="{2AD6A4C0-F55C-4DE9-9753-A481BA73415B}" destId="{469538E3-5A5F-4894-9FCA-37DD17B19464}" srcOrd="1" destOrd="0" presId="urn:microsoft.com/office/officeart/2018/2/layout/IconVerticalSolidList"/>
    <dgm:cxn modelId="{5B7A02D0-297F-45F0-81BE-C763533FACCE}" type="presParOf" srcId="{2AD6A4C0-F55C-4DE9-9753-A481BA73415B}" destId="{3AC3BD5C-45B1-45F0-9AD7-534E2B0AFA3F}" srcOrd="2" destOrd="0" presId="urn:microsoft.com/office/officeart/2018/2/layout/IconVerticalSolidList"/>
    <dgm:cxn modelId="{D0D22724-50A4-4CC0-ADB2-7935D3C327DE}" type="presParOf" srcId="{2AD6A4C0-F55C-4DE9-9753-A481BA73415B}" destId="{98C2D577-FD0B-4FAB-A5D7-1697C6ED0EE9}" srcOrd="3" destOrd="0" presId="urn:microsoft.com/office/officeart/2018/2/layout/IconVerticalSolidList"/>
    <dgm:cxn modelId="{E16074E9-E712-410A-965F-A2C7D8838A4D}" type="presParOf" srcId="{AE458119-5CC7-408D-897A-E6953240F707}" destId="{48323B8D-9C8F-4FF1-9011-C2ECED3C8522}" srcOrd="5" destOrd="0" presId="urn:microsoft.com/office/officeart/2018/2/layout/IconVerticalSolidList"/>
    <dgm:cxn modelId="{A1DA5820-2FB6-4AAB-B182-A73EFA1DD868}" type="presParOf" srcId="{AE458119-5CC7-408D-897A-E6953240F707}" destId="{0ADD4C11-6180-466B-B50F-1DF0EF241D77}" srcOrd="6" destOrd="0" presId="urn:microsoft.com/office/officeart/2018/2/layout/IconVerticalSolidList"/>
    <dgm:cxn modelId="{03A9ACAD-E2BE-4BA7-BB5E-72C38A78CD39}" type="presParOf" srcId="{0ADD4C11-6180-466B-B50F-1DF0EF241D77}" destId="{E15A6A29-FCC5-460E-8713-960B356F7002}" srcOrd="0" destOrd="0" presId="urn:microsoft.com/office/officeart/2018/2/layout/IconVerticalSolidList"/>
    <dgm:cxn modelId="{ACA41492-EEBE-40B7-90C0-857F5CEA9AEC}" type="presParOf" srcId="{0ADD4C11-6180-466B-B50F-1DF0EF241D77}" destId="{2FD3B8A3-AE30-4923-9DDD-B0805B7D3401}" srcOrd="1" destOrd="0" presId="urn:microsoft.com/office/officeart/2018/2/layout/IconVerticalSolidList"/>
    <dgm:cxn modelId="{DCF13856-3324-4029-8D15-40653CB6863A}" type="presParOf" srcId="{0ADD4C11-6180-466B-B50F-1DF0EF241D77}" destId="{D007BC07-4FEE-43DE-A987-F8B9EFE644C1}" srcOrd="2" destOrd="0" presId="urn:microsoft.com/office/officeart/2018/2/layout/IconVerticalSolidList"/>
    <dgm:cxn modelId="{4DAEA014-CC69-4780-923D-FAA560C77F5C}" type="presParOf" srcId="{0ADD4C11-6180-466B-B50F-1DF0EF241D77}" destId="{54C889FB-8CCC-40C3-A469-09C90CA67A4F}" srcOrd="3" destOrd="0" presId="urn:microsoft.com/office/officeart/2018/2/layout/IconVerticalSolidList"/>
    <dgm:cxn modelId="{0942BE1C-CC96-457B-A4FC-50ADCCE03403}" type="presParOf" srcId="{AE458119-5CC7-408D-897A-E6953240F707}" destId="{BC51E5B6-89CB-4844-8B77-622C5B3DF2EA}" srcOrd="7" destOrd="0" presId="urn:microsoft.com/office/officeart/2018/2/layout/IconVerticalSolidList"/>
    <dgm:cxn modelId="{38C3DAC8-E99B-4311-AA33-EBC0A825AE2A}" type="presParOf" srcId="{AE458119-5CC7-408D-897A-E6953240F707}" destId="{8C5F718E-D7CF-4175-ADE3-B076F1018D8F}" srcOrd="8" destOrd="0" presId="urn:microsoft.com/office/officeart/2018/2/layout/IconVerticalSolidList"/>
    <dgm:cxn modelId="{F4884D60-8345-4AE3-B41B-0F221F75E4F4}" type="presParOf" srcId="{8C5F718E-D7CF-4175-ADE3-B076F1018D8F}" destId="{E2E34A73-6D09-4353-A040-8A249B994B51}" srcOrd="0" destOrd="0" presId="urn:microsoft.com/office/officeart/2018/2/layout/IconVerticalSolidList"/>
    <dgm:cxn modelId="{999AB74B-7C5C-4631-9B42-672EF55A2AA5}" type="presParOf" srcId="{8C5F718E-D7CF-4175-ADE3-B076F1018D8F}" destId="{C7DDEB95-306B-4EE7-AAD0-421268DAF519}" srcOrd="1" destOrd="0" presId="urn:microsoft.com/office/officeart/2018/2/layout/IconVerticalSolidList"/>
    <dgm:cxn modelId="{AB433E48-CC5D-4005-B59D-493F46DB7AD7}" type="presParOf" srcId="{8C5F718E-D7CF-4175-ADE3-B076F1018D8F}" destId="{3361E882-A9A5-487F-AEDA-A3D6013595D2}" srcOrd="2" destOrd="0" presId="urn:microsoft.com/office/officeart/2018/2/layout/IconVerticalSolidList"/>
    <dgm:cxn modelId="{E76186AD-C490-41A5-B110-77F4CBFC5F61}" type="presParOf" srcId="{8C5F718E-D7CF-4175-ADE3-B076F1018D8F}" destId="{AA453869-3861-4CC9-87AC-5A105F2CBB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F6D6C-3BED-4F05-8CA4-0033E833F063}">
      <dsp:nvSpPr>
        <dsp:cNvPr id="0" name=""/>
        <dsp:cNvSpPr/>
      </dsp:nvSpPr>
      <dsp:spPr>
        <a:xfrm>
          <a:off x="667904" y="434633"/>
          <a:ext cx="1041908" cy="104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B9ADF-4B7F-4170-BEE2-4D47E9AD50F7}">
      <dsp:nvSpPr>
        <dsp:cNvPr id="0" name=""/>
        <dsp:cNvSpPr/>
      </dsp:nvSpPr>
      <dsp:spPr>
        <a:xfrm>
          <a:off x="31182"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HW 2 is due tonight before 11:59pm.</a:t>
          </a:r>
        </a:p>
      </dsp:txBody>
      <dsp:txXfrm>
        <a:off x="31182" y="1815536"/>
        <a:ext cx="2315352" cy="720000"/>
      </dsp:txXfrm>
    </dsp:sp>
    <dsp:sp modelId="{E442E382-3E27-4C3C-AB9E-2E4F1B73CCE5}">
      <dsp:nvSpPr>
        <dsp:cNvPr id="0" name=""/>
        <dsp:cNvSpPr/>
      </dsp:nvSpPr>
      <dsp:spPr>
        <a:xfrm>
          <a:off x="3388443" y="434633"/>
          <a:ext cx="1041908" cy="104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68D80-7FA8-43C2-B4AF-677A4DAA5B95}">
      <dsp:nvSpPr>
        <dsp:cNvPr id="0" name=""/>
        <dsp:cNvSpPr/>
      </dsp:nvSpPr>
      <dsp:spPr>
        <a:xfrm>
          <a:off x="2751721"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Leaderboards are live until then!</a:t>
          </a:r>
        </a:p>
      </dsp:txBody>
      <dsp:txXfrm>
        <a:off x="2751721" y="1815536"/>
        <a:ext cx="2315352" cy="720000"/>
      </dsp:txXfrm>
    </dsp:sp>
    <dsp:sp modelId="{E919DB01-3596-48FB-BEA9-11CF1E4D6EB6}">
      <dsp:nvSpPr>
        <dsp:cNvPr id="0" name=""/>
        <dsp:cNvSpPr/>
      </dsp:nvSpPr>
      <dsp:spPr>
        <a:xfrm>
          <a:off x="2028173" y="3114375"/>
          <a:ext cx="1041908" cy="104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C287F5-FCA4-43F8-90D3-B9B15DF4A5D1}">
      <dsp:nvSpPr>
        <dsp:cNvPr id="0" name=""/>
        <dsp:cNvSpPr/>
      </dsp:nvSpPr>
      <dsp:spPr>
        <a:xfrm>
          <a:off x="1391451" y="4495278"/>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Read Textbook Chapter 3</a:t>
          </a:r>
        </a:p>
      </dsp:txBody>
      <dsp:txXfrm>
        <a:off x="1391451" y="4495278"/>
        <a:ext cx="231535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ED91B-CD06-4F6A-9FDD-FE8E96D732D9}">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4BE1E-0B37-4D8E-B9E1-1A311D22D1AC}">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F3A617-F1FC-48C5-A424-BCA4623ED8E0}">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Autocomplete for texting</a:t>
          </a:r>
        </a:p>
      </dsp:txBody>
      <dsp:txXfrm>
        <a:off x="1085908" y="4413"/>
        <a:ext cx="4012347" cy="940180"/>
      </dsp:txXfrm>
    </dsp:sp>
    <dsp:sp modelId="{CF642AF8-306A-4CA2-B5F0-330321DEE146}">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5D8F5-0697-4106-83A0-A18B02BA4538}">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642B7-0CFB-41B4-8313-C54F0DF25B5B}">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Machine Translation</a:t>
          </a:r>
        </a:p>
      </dsp:txBody>
      <dsp:txXfrm>
        <a:off x="1085908" y="1179639"/>
        <a:ext cx="4012347" cy="940180"/>
      </dsp:txXfrm>
    </dsp:sp>
    <dsp:sp modelId="{5B5E6B19-F03F-4DC4-A14C-EFE4DA969C85}">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538E3-5A5F-4894-9FCA-37DD17B19464}">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2D577-FD0B-4FAB-A5D7-1697C6ED0EE9}">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Spelling Correction</a:t>
          </a:r>
        </a:p>
      </dsp:txBody>
      <dsp:txXfrm>
        <a:off x="1085908" y="2354865"/>
        <a:ext cx="4012347" cy="940180"/>
      </dsp:txXfrm>
    </dsp:sp>
    <dsp:sp modelId="{E15A6A29-FCC5-460E-8713-960B356F7002}">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3B8A3-AE30-4923-9DDD-B0805B7D3401}">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889FB-8CCC-40C3-A469-09C90CA67A4F}">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Speech Recognition</a:t>
          </a:r>
        </a:p>
      </dsp:txBody>
      <dsp:txXfrm>
        <a:off x="1085908" y="3530091"/>
        <a:ext cx="4012347" cy="940180"/>
      </dsp:txXfrm>
    </dsp:sp>
    <dsp:sp modelId="{E2E34A73-6D09-4353-A040-8A249B994B51}">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DEB95-306B-4EE7-AAD0-421268DAF519}">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453869-3861-4CC9-87AC-5A105F2CBB7D}">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Other NLG tasks: summarization, question-answering, dialog systems</a:t>
          </a:r>
        </a:p>
      </dsp:txBody>
      <dsp:txXfrm>
        <a:off x="1085908" y="4705317"/>
        <a:ext cx="4012347" cy="9401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p:txBody>
      </p:sp>
      <p:sp>
        <p:nvSpPr>
          <p:cNvPr id="4" name="Slide Number Placeholder 3"/>
          <p:cNvSpPr>
            <a:spLocks noGrp="1"/>
          </p:cNvSpPr>
          <p:nvPr>
            <p:ph type="sldNum" sz="quarter" idx="10"/>
          </p:nvPr>
        </p:nvSpPr>
        <p:spPr/>
        <p:txBody>
          <a:bodyPr/>
          <a:lstStyle/>
          <a:p>
            <a:fld id="{CFD94894-7BFF-0840-BA0E-A60DF2421EB3}" type="slidenum">
              <a:rPr lang="en-US" smtClean="0"/>
              <a:t>1</a:t>
            </a:fld>
            <a:endParaRPr lang="en-US"/>
          </a:p>
        </p:txBody>
      </p:sp>
    </p:spTree>
    <p:extLst>
      <p:ext uri="{BB962C8B-B14F-4D97-AF65-F5344CB8AC3E}">
        <p14:creationId xmlns:p14="http://schemas.microsoft.com/office/powerpoint/2010/main" val="315972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11</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95014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115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188026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17</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1892496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36834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8584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20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70423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22</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3555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23</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59742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26</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28148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27</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3749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28</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305505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29</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65395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31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42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32</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21682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34</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a:t>Best evaluation for comparing models A and B</a:t>
            </a:r>
          </a:p>
          <a:p>
            <a:pPr lvl="1"/>
            <a:r>
              <a:rPr lang="en-US" sz="3200" dirty="0"/>
              <a:t>Put each model in a task</a:t>
            </a:r>
          </a:p>
          <a:p>
            <a:pPr lvl="2"/>
            <a:r>
              <a:rPr lang="en-US" sz="3200" dirty="0"/>
              <a:t> spelling corrector, speech recognizer, MT system</a:t>
            </a:r>
          </a:p>
          <a:p>
            <a:pPr lvl="1"/>
            <a:r>
              <a:rPr lang="en-US" sz="3200" dirty="0"/>
              <a:t>Run the task, get an accuracy for A and for B</a:t>
            </a:r>
          </a:p>
          <a:p>
            <a:pPr lvl="2"/>
            <a:r>
              <a:rPr lang="en-US" sz="3200" dirty="0"/>
              <a:t>How many misspelled words corrected properly</a:t>
            </a:r>
          </a:p>
          <a:p>
            <a:pPr lvl="2"/>
            <a:r>
              <a:rPr lang="en-US" sz="3200" dirty="0"/>
              <a:t>How many words translated correctly</a:t>
            </a:r>
          </a:p>
          <a:p>
            <a:pPr lvl="1"/>
            <a:r>
              <a:rPr lang="en-US" sz="3200" dirty="0"/>
              <a:t>Compare accuracy for A and B</a:t>
            </a:r>
          </a:p>
          <a:p>
            <a:pPr eaLnBrk="1" hangingPunct="1"/>
            <a:endParaRPr lang="en-US" dirty="0"/>
          </a:p>
        </p:txBody>
      </p:sp>
    </p:spTree>
    <p:extLst>
      <p:ext uri="{BB962C8B-B14F-4D97-AF65-F5344CB8AC3E}">
        <p14:creationId xmlns:p14="http://schemas.microsoft.com/office/powerpoint/2010/main" val="1065664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35</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0204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2621024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39</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3173090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40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goal: assign a probability to a sentence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3505288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41</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44</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45</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47</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48</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50</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5</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014868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53</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54</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55</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56</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57</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96520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58</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13493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59</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757657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61</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077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62</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48219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65</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429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6</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291901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4857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67</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16780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69</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989232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70</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057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71</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298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7</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090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8</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64252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9</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517584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10</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3661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2">
                <a:solidFill>
                  <a:srgbClr val="FFFFFF"/>
                </a:solidFill>
              </a:defRPr>
            </a:lvl1pPr>
          </a:lstStyle>
          <a:p>
            <a:r>
              <a:t>Title Text</a:t>
            </a:r>
          </a:p>
        </p:txBody>
      </p:sp>
      <p:sp>
        <p:nvSpPr>
          <p:cNvPr id="331" name="Body Level One…"/>
          <p:cNvSpPr txBox="1">
            <a:spLocks noGrp="1"/>
          </p:cNvSpPr>
          <p:nvPr>
            <p:ph type="body" sz="quarter" idx="1"/>
          </p:nvPr>
        </p:nvSpPr>
        <p:spPr>
          <a:xfrm>
            <a:off x="446484" y="3446860"/>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73001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web.stanford.edu/~jurafsky/slp3/3.pdf"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ai.googleblog.com/2006/08/all-our-n-gram-are-belong-to-you.html" TargetMode="External"/><Relationship Id="rId4" Type="http://schemas.openxmlformats.org/officeDocument/2006/relationships/image" Target="../media/image38.tiff"/></Relationships>
</file>

<file path=ppt/slides/_rels/slide29.xml.rels><?xml version="1.0" encoding="UTF-8" standalone="yes"?>
<Relationships xmlns="http://schemas.openxmlformats.org/package/2006/relationships"><Relationship Id="rId3" Type="http://schemas.openxmlformats.org/officeDocument/2006/relationships/hyperlink" Target="https://ai.googleblog.com/2006/08/all-our-n-gram-are-belong-to-you.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books.google.com/ngram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418478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Tree>
    <p:extLst>
      <p:ext uri="{BB962C8B-B14F-4D97-AF65-F5344CB8AC3E}">
        <p14:creationId xmlns:p14="http://schemas.microsoft.com/office/powerpoint/2010/main" val="414564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414242" y="2226469"/>
            <a:ext cx="8791128" cy="3263504"/>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a:buNone/>
            </a:pPr>
            <a:r>
              <a:rPr lang="en-US" sz="2800" dirty="0">
                <a:latin typeface="Calibri" charset="0"/>
              </a:rPr>
              <a:t>P(“the underdog Philadelphia Eagles won”) =</a:t>
            </a:r>
          </a:p>
          <a:p>
            <a:pPr>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underdog|the</a:t>
            </a:r>
            <a:r>
              <a:rPr lang="en-US" sz="2800" dirty="0">
                <a:solidFill>
                  <a:srgbClr val="404040"/>
                </a:solidFill>
                <a:latin typeface="Calibri" charset="0"/>
              </a:rPr>
              <a:t>) ×  P(</a:t>
            </a:r>
            <a:r>
              <a:rPr lang="en-US" sz="2800" dirty="0" err="1">
                <a:latin typeface="Calibri" charset="0"/>
              </a:rPr>
              <a:t>Philadelphia</a:t>
            </a:r>
            <a:r>
              <a:rPr lang="en-US" sz="2800" dirty="0" err="1">
                <a:solidFill>
                  <a:srgbClr val="404040"/>
                </a:solidFill>
                <a:latin typeface="Calibri" charset="0"/>
              </a:rPr>
              <a:t>|the</a:t>
            </a:r>
            <a:r>
              <a:rPr lang="en-US" sz="2800" dirty="0">
                <a:solidFill>
                  <a:srgbClr val="404040"/>
                </a:solidFill>
                <a:latin typeface="Calibri" charset="0"/>
              </a:rPr>
              <a:t> underdog) </a:t>
            </a:r>
          </a:p>
          <a:p>
            <a:pPr>
              <a:buNone/>
            </a:pPr>
            <a:r>
              <a:rPr lang="en-US" sz="2800" dirty="0">
                <a:solidFill>
                  <a:srgbClr val="404040"/>
                </a:solidFill>
                <a:latin typeface="Calibri" charset="0"/>
              </a:rPr>
              <a:t>         × P(</a:t>
            </a:r>
            <a:r>
              <a:rPr lang="en-US" sz="2800" dirty="0" err="1">
                <a:solidFill>
                  <a:srgbClr val="404040"/>
                </a:solidFill>
                <a:latin typeface="Calibri" charset="0"/>
              </a:rPr>
              <a:t>Eagles|the</a:t>
            </a:r>
            <a:r>
              <a:rPr lang="en-US" sz="2800" dirty="0">
                <a:solidFill>
                  <a:srgbClr val="404040"/>
                </a:solidFill>
                <a:latin typeface="Calibri" charset="0"/>
              </a:rPr>
              <a:t> underdog </a:t>
            </a:r>
            <a:r>
              <a:rPr lang="en-US" sz="2800" dirty="0">
                <a:latin typeface="Calibri" charset="0"/>
              </a:rPr>
              <a:t>Philadelphia) </a:t>
            </a:r>
          </a:p>
          <a:p>
            <a:pPr>
              <a:buNone/>
            </a:pPr>
            <a:r>
              <a:rPr lang="en-US" sz="2800" dirty="0">
                <a:solidFill>
                  <a:srgbClr val="404040"/>
                </a:solidFill>
                <a:latin typeface="Calibri" charset="0"/>
              </a:rPr>
              <a:t>		× P(</a:t>
            </a:r>
            <a:r>
              <a:rPr lang="en-US" sz="2800" dirty="0" err="1">
                <a:solidFill>
                  <a:srgbClr val="404040"/>
                </a:solidFill>
                <a:latin typeface="Calibri" charset="0"/>
              </a:rPr>
              <a:t>won|the</a:t>
            </a:r>
            <a:r>
              <a:rPr lang="en-US" sz="2800" dirty="0">
                <a:solidFill>
                  <a:srgbClr val="404040"/>
                </a:solidFill>
                <a:latin typeface="Calibri" charset="0"/>
              </a:rPr>
              <a:t> underdog </a:t>
            </a:r>
            <a:r>
              <a:rPr lang="en-US" sz="2800" dirty="0">
                <a:latin typeface="Calibri" charset="0"/>
              </a:rPr>
              <a:t>Philadelphia </a:t>
            </a:r>
            <a:r>
              <a:rPr lang="en-US" sz="2800" dirty="0">
                <a:solidFill>
                  <a:srgbClr val="404040"/>
                </a:solidFill>
                <a:latin typeface="Calibri" charset="0"/>
              </a:rPr>
              <a:t>Eagles)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FB964C8-61E3-4B75-A695-1E45ECE5D3BC}"/>
                  </a:ext>
                </a:extLst>
              </p:cNvPr>
              <p:cNvSpPr txBox="1"/>
              <p:nvPr/>
            </p:nvSpPr>
            <p:spPr>
              <a:xfrm>
                <a:off x="752382" y="2403356"/>
                <a:ext cx="544463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oMath>
                  </m:oMathPara>
                </a14:m>
                <a:endParaRPr lang="en-US" sz="2400" dirty="0"/>
              </a:p>
            </p:txBody>
          </p:sp>
        </mc:Choice>
        <mc:Fallback>
          <p:sp>
            <p:nvSpPr>
              <p:cNvPr id="2" name="TextBox 1">
                <a:extLst>
                  <a:ext uri="{FF2B5EF4-FFF2-40B4-BE49-F238E27FC236}">
                    <a16:creationId xmlns:a16="http://schemas.microsoft.com/office/drawing/2014/main" id="{0FB964C8-61E3-4B75-A695-1E45ECE5D3BC}"/>
                  </a:ext>
                </a:extLst>
              </p:cNvPr>
              <p:cNvSpPr txBox="1">
                <a:spLocks noRot="1" noChangeAspect="1" noMove="1" noResize="1" noEditPoints="1" noAdjustHandles="1" noChangeArrowheads="1" noChangeShapeType="1" noTextEdit="1"/>
              </p:cNvSpPr>
              <p:nvPr/>
            </p:nvSpPr>
            <p:spPr>
              <a:xfrm>
                <a:off x="752382" y="2403356"/>
                <a:ext cx="5444632" cy="896207"/>
              </a:xfrm>
              <a:prstGeom prst="rect">
                <a:avLst/>
              </a:prstGeom>
              <a:blipFill>
                <a:blip r:embed="rId3"/>
                <a:stretch>
                  <a:fillRect l="-698" t="-145833" r="-1395" b="-201389"/>
                </a:stretch>
              </a:blipFill>
            </p:spPr>
            <p:txBody>
              <a:bodyPr/>
              <a:lstStyle/>
              <a:p>
                <a:r>
                  <a:rPr lang="en-US">
                    <a:noFill/>
                  </a:rPr>
                  <a:t> </a:t>
                </a:r>
              </a:p>
            </p:txBody>
          </p:sp>
        </mc:Fallback>
      </mc:AlternateContent>
    </p:spTree>
    <p:extLst>
      <p:ext uri="{BB962C8B-B14F-4D97-AF65-F5344CB8AC3E}">
        <p14:creationId xmlns:p14="http://schemas.microsoft.com/office/powerpoint/2010/main" val="217228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130886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756259" y="2793010"/>
            <a:ext cx="7721513" cy="1477328"/>
          </a:xfrm>
          <a:prstGeom prst="rect">
            <a:avLst/>
          </a:prstGeom>
        </p:spPr>
        <p:txBody>
          <a:bodyPr wrap="square">
            <a:spAutoFit/>
          </a:bodyPr>
          <a:lstStyle/>
          <a:p>
            <a:endParaRPr lang="en-US" sz="2250" dirty="0">
              <a:latin typeface="Calibri" charset="0"/>
            </a:endParaRPr>
          </a:p>
          <a:p>
            <a:r>
              <a:rPr lang="en-US" sz="2250" dirty="0">
                <a:solidFill>
                  <a:srgbClr val="404040"/>
                </a:solidFill>
                <a:latin typeface="Calibri" charset="0"/>
              </a:rPr>
              <a:t>P(</a:t>
            </a:r>
            <a:r>
              <a:rPr lang="en-US" sz="2250" dirty="0" err="1">
                <a:solidFill>
                  <a:srgbClr val="404040"/>
                </a:solidFill>
                <a:latin typeface="Calibri" charset="0"/>
              </a:rPr>
              <a:t>won|the</a:t>
            </a:r>
            <a:r>
              <a:rPr lang="en-US" sz="2250" dirty="0">
                <a:solidFill>
                  <a:srgbClr val="404040"/>
                </a:solidFill>
                <a:latin typeface="Calibri" charset="0"/>
              </a:rPr>
              <a:t> underdog </a:t>
            </a:r>
            <a:r>
              <a:rPr lang="en-US" sz="2250" dirty="0">
                <a:latin typeface="Calibri" charset="0"/>
              </a:rPr>
              <a:t>team</a:t>
            </a:r>
            <a:r>
              <a:rPr lang="en-US" sz="2250" dirty="0">
                <a:solidFill>
                  <a:srgbClr val="404040"/>
                </a:solidFill>
                <a:latin typeface="Calibri" charset="0"/>
              </a:rPr>
              <a:t>) = </a:t>
            </a:r>
            <a:r>
              <a:rPr lang="en-US" sz="2250" u="sng" dirty="0">
                <a:solidFill>
                  <a:srgbClr val="404040"/>
                </a:solidFill>
                <a:latin typeface="Calibri" charset="0"/>
              </a:rPr>
              <a:t>Count(the underdog </a:t>
            </a:r>
            <a:r>
              <a:rPr lang="en-US" sz="2250" u="sng" dirty="0">
                <a:latin typeface="Calibri" charset="0"/>
              </a:rPr>
              <a:t>team </a:t>
            </a:r>
            <a:r>
              <a:rPr lang="en-US" sz="2250" u="sng" dirty="0">
                <a:solidFill>
                  <a:srgbClr val="404040"/>
                </a:solidFill>
                <a:latin typeface="Calibri" charset="0"/>
              </a:rPr>
              <a:t>won)</a:t>
            </a:r>
          </a:p>
          <a:p>
            <a:r>
              <a:rPr lang="en-US" sz="2250" dirty="0">
                <a:solidFill>
                  <a:srgbClr val="404040"/>
                </a:solidFill>
                <a:latin typeface="Calibri" charset="0"/>
              </a:rPr>
              <a:t>  					  Count(the underdog </a:t>
            </a:r>
            <a:r>
              <a:rPr lang="en-US" sz="2250" dirty="0">
                <a:latin typeface="Calibri" charset="0"/>
              </a:rPr>
              <a:t>team</a:t>
            </a:r>
            <a:r>
              <a:rPr lang="en-US" sz="2250" dirty="0">
                <a:solidFill>
                  <a:srgbClr val="404040"/>
                </a:solidFill>
                <a:latin typeface="Calibri" charset="0"/>
              </a:rPr>
              <a:t>) </a:t>
            </a:r>
          </a:p>
        </p:txBody>
      </p:sp>
    </p:spTree>
    <p:extLst>
      <p:ext uri="{BB962C8B-B14F-4D97-AF65-F5344CB8AC3E}">
        <p14:creationId xmlns:p14="http://schemas.microsoft.com/office/powerpoint/2010/main" val="21675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sz="6800">
                <a:solidFill>
                  <a:schemeClr val="tx1">
                    <a:lumMod val="85000"/>
                    <a:lumOff val="15000"/>
                  </a:schemeClr>
                </a:solidFill>
              </a:rPr>
              <a:t>Simplifying Assumption = Markov Assumption</a:t>
            </a:r>
          </a:p>
        </p:txBody>
      </p:sp>
      <p:sp>
        <p:nvSpPr>
          <p:cNvPr id="2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533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a:p>
              <a:p>
                <a:r>
                  <a:rPr lang="en-US" dirty="0"/>
                  <a:t>K is the number of context words that we take into account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184400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𝑎𝑙𝑙</m:t>
                                    </m:r>
                                    <m:r>
                                      <a:rPr lang="en-US" sz="1600" b="0" i="1" baseline="0" smtClean="0">
                                        <a:latin typeface="Cambria Math" charset="0"/>
                                      </a:rPr>
                                      <m:t> </m:t>
                                    </m:r>
                                    <m:r>
                                      <a:rPr lang="en-US" sz="1600" b="0" i="1" baseline="0" smtClean="0">
                                        <a:latin typeface="Cambria Math" charset="0"/>
                                      </a:rPr>
                                      <m:t>𝑤𝑜𝑟𝑑𝑠</m:t>
                                    </m:r>
                                  </m:den>
                                </m:f>
                              </m:oMath>
                            </m:oMathPara>
                          </a14:m>
                          <a:endParaRPr lang="en-US" sz="1600" baseline="0" dirty="0"/>
                        </a:p>
                      </a:txBody>
                      <a:tcPr marL="68580" marR="68580" marT="34290" marB="34290"/>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4"/>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endParaRPr lang="en-US"/>
                        </a:p>
                      </a:txBody>
                      <a:tcPr marL="68580" marR="68580" marT="34290" marB="34290">
                        <a:blipFill>
                          <a:blip r:embed="rId2"/>
                          <a:stretch>
                            <a:fillRect l="-138503" t="-98438" r="-125668" b="-464063"/>
                          </a:stretch>
                        </a:blipFill>
                      </a:tcPr>
                    </a:tc>
                    <a:tc>
                      <a:txBody>
                        <a:bodyPr/>
                        <a:lstStyle/>
                        <a:p>
                          <a:endParaRPr lang="en-US"/>
                        </a:p>
                      </a:txBody>
                      <a:tcPr marL="68580" marR="68580" marT="34290" marB="34290">
                        <a:blipFill>
                          <a:blip r:embed="rId2"/>
                          <a:stretch>
                            <a:fillRect l="-190598" t="-98438" r="-427" b="-464063"/>
                          </a:stretch>
                        </a:blipFill>
                      </a:tcPr>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endParaRPr lang="en-US"/>
                        </a:p>
                      </a:txBody>
                      <a:tcPr marL="68580" marR="68580" marT="34290" marB="34290">
                        <a:blipFill>
                          <a:blip r:embed="rId2"/>
                          <a:stretch>
                            <a:fillRect l="-138503" t="-178873" r="-125668" b="-318310"/>
                          </a:stretch>
                        </a:blipFill>
                      </a:tcPr>
                    </a:tc>
                    <a:tc>
                      <a:txBody>
                        <a:bodyPr/>
                        <a:lstStyle/>
                        <a:p>
                          <a:endParaRPr lang="en-US"/>
                        </a:p>
                      </a:txBody>
                      <a:tcPr marL="68580" marR="68580" marT="34290" marB="34290">
                        <a:blipFill>
                          <a:blip r:embed="rId2"/>
                          <a:stretch>
                            <a:fillRect l="-190598" t="-178873" r="-427" b="-318310"/>
                          </a:stretch>
                        </a:blipFill>
                      </a:tcPr>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endParaRPr lang="en-US"/>
                        </a:p>
                      </a:txBody>
                      <a:tcPr marL="68580" marR="68580" marT="34290" marB="34290">
                        <a:blipFill>
                          <a:blip r:embed="rId2"/>
                          <a:stretch>
                            <a:fillRect l="-138503" t="-275000" r="-125668" b="-213889"/>
                          </a:stretch>
                        </a:blipFill>
                      </a:tcPr>
                    </a:tc>
                    <a:tc>
                      <a:txBody>
                        <a:bodyPr/>
                        <a:lstStyle/>
                        <a:p>
                          <a:endParaRPr lang="en-US"/>
                        </a:p>
                      </a:txBody>
                      <a:tcPr marL="68580" marR="68580" marT="34290" marB="34290">
                        <a:blipFill>
                          <a:blip r:embed="rId2"/>
                          <a:stretch>
                            <a:fillRect l="-190598" t="-275000" r="-427" b="-213889"/>
                          </a:stretch>
                        </a:blipFill>
                      </a:tcPr>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endParaRPr lang="en-US"/>
                        </a:p>
                      </a:txBody>
                      <a:tcPr marL="68580" marR="68580" marT="34290" marB="34290">
                        <a:blipFill>
                          <a:blip r:embed="rId2"/>
                          <a:stretch>
                            <a:fillRect l="-138503" t="-380282" r="-125668" b="-116901"/>
                          </a:stretch>
                        </a:blipFill>
                      </a:tcPr>
                    </a:tc>
                    <a:tc>
                      <a:txBody>
                        <a:bodyPr/>
                        <a:lstStyle/>
                        <a:p>
                          <a:endParaRPr lang="en-US"/>
                        </a:p>
                      </a:txBody>
                      <a:tcPr marL="68580" marR="68580" marT="34290" marB="34290">
                        <a:blipFill>
                          <a:blip r:embed="rId2"/>
                          <a:stretch>
                            <a:fillRect l="-190598" t="-380282" r="-427" b="-116901"/>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78855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1143000"/>
            <a:ext cx="7467600" cy="742950"/>
          </a:xfrm>
        </p:spPr>
        <p:txBody>
          <a:bodyPr/>
          <a:lstStyle/>
          <a:p>
            <a:pPr eaLnBrk="1" hangingPunct="1"/>
            <a:r>
              <a:rPr lang="en-US" dirty="0"/>
              <a:t>Historical Notes</a:t>
            </a:r>
          </a:p>
        </p:txBody>
      </p:sp>
      <p:sp>
        <p:nvSpPr>
          <p:cNvPr id="3" name="TextBox 2"/>
          <p:cNvSpPr txBox="1"/>
          <p:nvPr/>
        </p:nvSpPr>
        <p:spPr>
          <a:xfrm>
            <a:off x="7169181" y="2785646"/>
            <a:ext cx="1414875" cy="338554"/>
          </a:xfrm>
          <a:prstGeom prst="rect">
            <a:avLst/>
          </a:prstGeom>
          <a:noFill/>
        </p:spPr>
        <p:txBody>
          <a:bodyPr wrap="none" rtlCol="0">
            <a:spAutoFit/>
          </a:bodyPr>
          <a:lstStyle/>
          <a:p>
            <a:r>
              <a:rPr lang="en-US" sz="1600" dirty="0">
                <a:latin typeface="Calibri"/>
                <a:cs typeface="Calibri"/>
              </a:rPr>
              <a:t>Andrei Markov</a:t>
            </a:r>
          </a:p>
        </p:txBody>
      </p:sp>
      <mc:AlternateContent xmlns:mc="http://schemas.openxmlformats.org/markup-compatibility/2006">
        <mc:Choice xmlns:a14="http://schemas.microsoft.com/office/drawing/2010/main" Requires="a14">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666392">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66392">
                    <a:tc>
                      <a:txBody>
                        <a:bodyPr/>
                        <a:lstStyle/>
                        <a:p>
                          <a:r>
                            <a:rPr lang="en-US" sz="2000" baseline="0" dirty="0"/>
                            <a:t>1993</a:t>
                          </a:r>
                        </a:p>
                      </a:txBody>
                      <a:tcPr marL="68580" marR="68580" marT="34290" marB="34290"/>
                    </a:tc>
                    <a:tc>
                      <a:txBody>
                        <a:bodyPr/>
                        <a:lstStyle/>
                        <a:p>
                          <a:r>
                            <a:rPr lang="en-US" sz="2000" dirty="0"/>
                            <a:t>Jelinek at</a:t>
                          </a:r>
                          <a:r>
                            <a:rPr lang="en-US" sz="2000" baseline="0" dirty="0"/>
                            <a:t> team develops statistical </a:t>
                          </a:r>
                          <a:r>
                            <a:rPr lang="en-US" sz="2000" dirty="0"/>
                            <a:t>machine translation</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𝑎𝑟𝑔𝑚𝑎𝑥</m:t>
                                    </m:r>
                                  </m:e>
                                  <m:sub>
                                    <m:r>
                                      <a:rPr lang="en-US" sz="2000" b="0" i="1" smtClean="0">
                                        <a:latin typeface="Cambria Math" charset="0"/>
                                      </a:rPr>
                                      <m:t>𝑒</m:t>
                                    </m:r>
                                  </m:sub>
                                </m:sSub>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e>
                                    <m:r>
                                      <a:rPr lang="en-US" sz="2000" b="0" i="1" smtClean="0">
                                        <a:latin typeface="Cambria Math" charset="0"/>
                                      </a:rPr>
                                      <m:t>𝑓</m:t>
                                    </m:r>
                                  </m:e>
                                </m:d>
                                <m:r>
                                  <a:rPr lang="en-US" sz="2000" b="0" i="1" smtClean="0">
                                    <a:latin typeface="Cambria Math" charset="0"/>
                                  </a:rPr>
                                  <m:t>=</m:t>
                                </m:r>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d>
                                <m:r>
                                  <a:rPr lang="en-US" sz="2000" b="0" i="1" smtClean="0">
                                    <a:latin typeface="Cambria Math" charset="0"/>
                                  </a:rPr>
                                  <m:t> </m:t>
                                </m:r>
                                <m:r>
                                  <a:rPr lang="en-US" sz="2000" b="0" i="1" smtClean="0">
                                    <a:latin typeface="Cambria Math" charset="0"/>
                                  </a:rPr>
                                  <m:t>𝑝</m:t>
                                </m:r>
                                <m:r>
                                  <a:rPr lang="en-US" sz="2000" b="0" i="1" smtClean="0">
                                    <a:latin typeface="Cambria Math" charset="0"/>
                                  </a:rPr>
                                  <m:t>(</m:t>
                                </m:r>
                                <m:r>
                                  <a:rPr lang="en-US" sz="2000" b="0" i="1" smtClean="0">
                                    <a:latin typeface="Cambria Math" charset="0"/>
                                  </a:rPr>
                                  <m:t>𝑓</m:t>
                                </m:r>
                                <m:r>
                                  <a:rPr lang="en-US" sz="2000" b="0" i="1" smtClean="0">
                                    <a:latin typeface="Cambria Math" charset="0"/>
                                  </a:rPr>
                                  <m:t>|</m:t>
                                </m:r>
                                <m:r>
                                  <a:rPr lang="en-US" sz="2000" b="0" i="1" smtClean="0">
                                    <a:latin typeface="Cambria Math" charset="0"/>
                                  </a:rPr>
                                  <m:t>𝑒</m:t>
                                </m:r>
                                <m:r>
                                  <a:rPr lang="en-US" sz="2000" b="0" i="1" smtClean="0">
                                    <a:latin typeface="Cambria Math" charset="0"/>
                                  </a:rPr>
                                  <m:t>)</m:t>
                                </m:r>
                              </m:oMath>
                            </m:oMathPara>
                          </a14:m>
                          <a:endParaRPr lang="en-US" sz="2000" dirty="0"/>
                        </a:p>
                      </a:txBody>
                      <a:tcPr marL="68580" marR="68580" marT="34290" marB="34290"/>
                    </a:tc>
                    <a:extLst>
                      <a:ext uri="{0D108BD9-81ED-4DB2-BD59-A6C34878D82A}">
                        <a16:rowId xmlns:a16="http://schemas.microsoft.com/office/drawing/2014/main" val="10004"/>
                      </a:ext>
                    </a:extLst>
                  </a:tr>
                  <a:tr h="666392">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Choice>
        <mc:Fallback>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982980">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78180">
                    <a:tc>
                      <a:txBody>
                        <a:bodyPr/>
                        <a:lstStyle/>
                        <a:p>
                          <a:r>
                            <a:rPr lang="en-US" sz="2000" baseline="0" dirty="0"/>
                            <a:t>1993</a:t>
                          </a:r>
                        </a:p>
                      </a:txBody>
                      <a:tcPr marL="68580" marR="68580" marT="34290" marB="34290"/>
                    </a:tc>
                    <a:tc>
                      <a:txBody>
                        <a:bodyPr/>
                        <a:lstStyle/>
                        <a:p>
                          <a:endParaRPr lang="en-US"/>
                        </a:p>
                      </a:txBody>
                      <a:tcPr marL="68580" marR="68580" marT="34290" marB="34290">
                        <a:blipFill>
                          <a:blip r:embed="rId3"/>
                          <a:stretch>
                            <a:fillRect l="-31237" t="-450943" r="-203" b="-164151"/>
                          </a:stretch>
                        </a:blipFill>
                      </a:tcPr>
                    </a:tc>
                    <a:extLst>
                      <a:ext uri="{0D108BD9-81ED-4DB2-BD59-A6C34878D82A}">
                        <a16:rowId xmlns:a16="http://schemas.microsoft.com/office/drawing/2014/main" val="10004"/>
                      </a:ext>
                    </a:extLst>
                  </a:tr>
                  <a:tr h="982980">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3800" y="-182141"/>
            <a:ext cx="1475075" cy="1920875"/>
          </a:xfrm>
          <a:prstGeom prst="rect">
            <a:avLst/>
          </a:prstGeom>
        </p:spPr>
      </p:pic>
    </p:spTree>
    <p:extLst>
      <p:ext uri="{BB962C8B-B14F-4D97-AF65-F5344CB8AC3E}">
        <p14:creationId xmlns:p14="http://schemas.microsoft.com/office/powerpoint/2010/main" val="2027128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1371600" y="990600"/>
            <a:ext cx="7467600" cy="742950"/>
          </a:xfrm>
        </p:spPr>
        <p:txBody>
          <a:bodyPr/>
          <a:lstStyle/>
          <a:p>
            <a:pPr eaLnBrk="1" hangingPunct="1"/>
            <a:r>
              <a:rPr lang="en-US" dirty="0"/>
              <a:t>Simplest case: Unigram model</a:t>
            </a:r>
          </a:p>
        </p:txBody>
      </p:sp>
      <p:sp>
        <p:nvSpPr>
          <p:cNvPr id="6" name="TextBox 5"/>
          <p:cNvSpPr txBox="1"/>
          <p:nvPr/>
        </p:nvSpPr>
        <p:spPr>
          <a:xfrm>
            <a:off x="685800" y="3649920"/>
            <a:ext cx="8077200" cy="1938992"/>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0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1" y="3105090"/>
            <a:ext cx="6848029"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A27C042-2750-43AF-B2B8-D04ACC0DF2B6}"/>
                  </a:ext>
                </a:extLst>
              </p:cNvPr>
              <p:cNvSpPr txBox="1"/>
              <p:nvPr/>
            </p:nvSpPr>
            <p:spPr>
              <a:xfrm>
                <a:off x="1930893" y="1901306"/>
                <a:ext cx="375641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m:oMathPara>
                </a14:m>
                <a:endParaRPr lang="en-US" sz="2400" dirty="0"/>
              </a:p>
            </p:txBody>
          </p:sp>
        </mc:Choice>
        <mc:Fallback>
          <p:sp>
            <p:nvSpPr>
              <p:cNvPr id="9" name="TextBox 8">
                <a:extLst>
                  <a:ext uri="{FF2B5EF4-FFF2-40B4-BE49-F238E27FC236}">
                    <a16:creationId xmlns:a16="http://schemas.microsoft.com/office/drawing/2014/main" id="{BA27C042-2750-43AF-B2B8-D04ACC0DF2B6}"/>
                  </a:ext>
                </a:extLst>
              </p:cNvPr>
              <p:cNvSpPr txBox="1">
                <a:spLocks noRot="1" noChangeAspect="1" noMove="1" noResize="1" noEditPoints="1" noAdjustHandles="1" noChangeArrowheads="1" noChangeShapeType="1" noTextEdit="1"/>
              </p:cNvSpPr>
              <p:nvPr/>
            </p:nvSpPr>
            <p:spPr>
              <a:xfrm>
                <a:off x="1930893" y="1901306"/>
                <a:ext cx="3756413" cy="896207"/>
              </a:xfrm>
              <a:prstGeom prst="rect">
                <a:avLst/>
              </a:prstGeom>
              <a:blipFill>
                <a:blip r:embed="rId4"/>
                <a:stretch>
                  <a:fillRect l="-1347" t="-149296" r="-2357" b="-204225"/>
                </a:stretch>
              </a:blipFill>
            </p:spPr>
            <p:txBody>
              <a:bodyPr/>
              <a:lstStyle/>
              <a:p>
                <a:r>
                  <a:rPr lang="en-US">
                    <a:noFill/>
                  </a:rPr>
                  <a:t> </a:t>
                </a:r>
              </a:p>
            </p:txBody>
          </p:sp>
        </mc:Fallback>
      </mc:AlternateContent>
    </p:spTree>
    <p:extLst>
      <p:ext uri="{BB962C8B-B14F-4D97-AF65-F5344CB8AC3E}">
        <p14:creationId xmlns:p14="http://schemas.microsoft.com/office/powerpoint/2010/main" val="9799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2114550"/>
            <a:ext cx="7772400" cy="36576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r>
              <a:rPr lang="en-US" sz="2400" dirty="0">
                <a:latin typeface="Calibri"/>
                <a:cs typeface="Calibri"/>
              </a:rPr>
              <a:t>Condition on the previous word:</a:t>
            </a:r>
          </a:p>
          <a:p>
            <a:pPr marL="342892" indent="-342892">
              <a:spcBef>
                <a:spcPct val="20000"/>
              </a:spcBef>
              <a:buClr>
                <a:schemeClr val="tx2"/>
              </a:buClr>
            </a:pPr>
            <a:endParaRPr lang="en-US" sz="2400" dirty="0">
              <a:latin typeface="Tahoma" charset="0"/>
            </a:endParaRPr>
          </a:p>
          <a:p>
            <a:pPr marL="342892" indent="-342892">
              <a:spcBef>
                <a:spcPct val="20000"/>
              </a:spcBef>
              <a:buClr>
                <a:schemeClr val="tx2"/>
              </a:buClr>
            </a:pPr>
            <a:endParaRPr lang="en-US" sz="2400" dirty="0">
              <a:latin typeface="Tahoma" charset="0"/>
            </a:endParaRPr>
          </a:p>
          <a:p>
            <a:pPr marL="800080" lvl="1"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a:t>
            </a:r>
          </a:p>
          <a:p>
            <a:endParaRPr lang="en-US" dirty="0">
              <a:latin typeface="Courier"/>
              <a:cs typeface="Courier"/>
            </a:endParaRPr>
          </a:p>
          <a:p>
            <a:r>
              <a:rPr lang="en-US" dirty="0">
                <a:latin typeface="Courier"/>
                <a:cs typeface="Courier"/>
              </a:rPr>
              <a:t>without permission from five hundred fifty five yen </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440F1C-7E41-43CB-BB52-E9B775039360}"/>
                  </a:ext>
                </a:extLst>
              </p:cNvPr>
              <p:cNvSpPr txBox="1"/>
              <p:nvPr/>
            </p:nvSpPr>
            <p:spPr>
              <a:xfrm>
                <a:off x="978762" y="2772717"/>
                <a:ext cx="56228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𝑃</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1</m:t>
                              </m:r>
                            </m:sub>
                          </m:sSub>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e>
                      </m:d>
                      <m:r>
                        <a:rPr lang="en-US" sz="3000" i="1">
                          <a:latin typeface="Cambria Math" panose="02040503050406030204" pitchFamily="18" charset="0"/>
                        </a:rPr>
                        <m:t>=</m:t>
                      </m:r>
                      <m:r>
                        <a:rPr lang="en-US" sz="3000" i="1">
                          <a:latin typeface="Cambria Math" panose="02040503050406030204" pitchFamily="18" charset="0"/>
                        </a:rPr>
                        <m:t>𝑃</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r>
                        <a:rPr lang="en-US" sz="3000" i="1">
                          <a:latin typeface="Cambria Math" panose="02040503050406030204" pitchFamily="18" charset="0"/>
                        </a:rPr>
                        <m:t>)</m:t>
                      </m:r>
                    </m:oMath>
                  </m:oMathPara>
                </a14:m>
                <a:endParaRPr lang="en-US" sz="3000" dirty="0"/>
              </a:p>
            </p:txBody>
          </p:sp>
        </mc:Choice>
        <mc:Fallback>
          <p:sp>
            <p:nvSpPr>
              <p:cNvPr id="8" name="TextBox 7">
                <a:extLst>
                  <a:ext uri="{FF2B5EF4-FFF2-40B4-BE49-F238E27FC236}">
                    <a16:creationId xmlns:a16="http://schemas.microsoft.com/office/drawing/2014/main" id="{A0440F1C-7E41-43CB-BB52-E9B775039360}"/>
                  </a:ext>
                </a:extLst>
              </p:cNvPr>
              <p:cNvSpPr txBox="1">
                <a:spLocks noRot="1" noChangeAspect="1" noMove="1" noResize="1" noEditPoints="1" noAdjustHandles="1" noChangeArrowheads="1" noChangeShapeType="1" noTextEdit="1"/>
              </p:cNvSpPr>
              <p:nvPr/>
            </p:nvSpPr>
            <p:spPr>
              <a:xfrm>
                <a:off x="978762" y="2772717"/>
                <a:ext cx="5622821" cy="461665"/>
              </a:xfrm>
              <a:prstGeom prst="rect">
                <a:avLst/>
              </a:prstGeom>
              <a:blipFill>
                <a:blip r:embed="rId4"/>
                <a:stretch>
                  <a:fillRect l="-901" r="-1802" b="-31579"/>
                </a:stretch>
              </a:blipFill>
            </p:spPr>
            <p:txBody>
              <a:bodyPr/>
              <a:lstStyle/>
              <a:p>
                <a:r>
                  <a:rPr lang="en-US">
                    <a:noFill/>
                  </a:rPr>
                  <a:t> </a:t>
                </a:r>
              </a:p>
            </p:txBody>
          </p:sp>
        </mc:Fallback>
      </mc:AlternateContent>
    </p:spTree>
    <p:extLst>
      <p:ext uri="{BB962C8B-B14F-4D97-AF65-F5344CB8AC3E}">
        <p14:creationId xmlns:p14="http://schemas.microsoft.com/office/powerpoint/2010/main" val="56643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Language Modeling</a:t>
            </a:r>
            <a:br>
              <a:rPr lang="en-US" dirty="0">
                <a:solidFill>
                  <a:srgbClr val="C00000"/>
                </a:solidFill>
              </a:rPr>
            </a:br>
            <a:r>
              <a:rPr lang="en-US" dirty="0">
                <a:solidFill>
                  <a:srgbClr val="C00000"/>
                </a:solidFill>
              </a:rPr>
              <a:t>with N-Grams </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3 “Language Modeling with N-Grams”</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220980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189" lvl="1" indent="0">
              <a:buNone/>
            </a:pPr>
            <a:endParaRPr lang="en-US" sz="800" dirty="0"/>
          </a:p>
          <a:p>
            <a:pPr marL="457189" lvl="1" indent="0">
              <a:buNone/>
            </a:pPr>
            <a:r>
              <a:rPr lang="en-US" sz="2400" dirty="0"/>
              <a:t>“</a:t>
            </a:r>
            <a:r>
              <a:rPr lang="en-US" sz="2400"/>
              <a:t>The computer(s) </a:t>
            </a:r>
            <a:r>
              <a:rPr lang="en-US" sz="2400" dirty="0"/>
              <a:t>which I had just put into the machine room on the fifth </a:t>
            </a:r>
            <a:r>
              <a:rPr lang="en-US" sz="2400"/>
              <a:t>floor is (are) crashing.”</a:t>
            </a:r>
            <a:endParaRPr lang="en-US" sz="2400" dirty="0"/>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15297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dirty="0"/>
              <a:t>Language Modeling</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Estimating N-gram Probabilities</a:t>
            </a:r>
          </a:p>
          <a:p>
            <a:endParaRPr lang="en-US">
              <a:solidFill>
                <a:srgbClr val="FFFFFF"/>
              </a:solidFill>
            </a:endParaRPr>
          </a:p>
        </p:txBody>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2209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dirty="0">
                <a:latin typeface="Calibri" charset="0"/>
              </a:rPr>
              <a:t>The Maximum Likelihood Estimate</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FBF8618-C3C3-4BC8-B3E1-E6623351EE4C}"/>
                  </a:ext>
                </a:extLst>
              </p:cNvPr>
              <p:cNvSpPr txBox="1"/>
              <p:nvPr/>
            </p:nvSpPr>
            <p:spPr>
              <a:xfrm>
                <a:off x="2213874" y="2963312"/>
                <a:ext cx="45353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𝑐𝑜𝑢𝑛𝑡</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𝑐𝑜𝑢𝑛𝑡</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2" name="TextBox 1">
                <a:extLst>
                  <a:ext uri="{FF2B5EF4-FFF2-40B4-BE49-F238E27FC236}">
                    <a16:creationId xmlns:a16="http://schemas.microsoft.com/office/drawing/2014/main" id="{EFBF8618-C3C3-4BC8-B3E1-E6623351EE4C}"/>
                  </a:ext>
                </a:extLst>
              </p:cNvPr>
              <p:cNvSpPr txBox="1">
                <a:spLocks noRot="1" noChangeAspect="1" noMove="1" noResize="1" noEditPoints="1" noAdjustHandles="1" noChangeArrowheads="1" noChangeShapeType="1" noTextEdit="1"/>
              </p:cNvSpPr>
              <p:nvPr/>
            </p:nvSpPr>
            <p:spPr>
              <a:xfrm>
                <a:off x="2213874" y="2963312"/>
                <a:ext cx="4535344" cy="880049"/>
              </a:xfrm>
              <a:prstGeom prst="rect">
                <a:avLst/>
              </a:prstGeom>
              <a:blipFill>
                <a:blip r:embed="rId3"/>
                <a:stretch>
                  <a:fillRect l="-1117" b="-16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79A74C-F901-49B1-9920-FBCD00B73BEA}"/>
                  </a:ext>
                </a:extLst>
              </p:cNvPr>
              <p:cNvSpPr txBox="1"/>
              <p:nvPr/>
            </p:nvSpPr>
            <p:spPr>
              <a:xfrm>
                <a:off x="2213874" y="4316580"/>
                <a:ext cx="3819700"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9" name="TextBox 8">
                <a:extLst>
                  <a:ext uri="{FF2B5EF4-FFF2-40B4-BE49-F238E27FC236}">
                    <a16:creationId xmlns:a16="http://schemas.microsoft.com/office/drawing/2014/main" id="{2B79A74C-F901-49B1-9920-FBCD00B73BEA}"/>
                  </a:ext>
                </a:extLst>
              </p:cNvPr>
              <p:cNvSpPr txBox="1">
                <a:spLocks noRot="1" noChangeAspect="1" noMove="1" noResize="1" noEditPoints="1" noAdjustHandles="1" noChangeArrowheads="1" noChangeShapeType="1" noTextEdit="1"/>
              </p:cNvSpPr>
              <p:nvPr/>
            </p:nvSpPr>
            <p:spPr>
              <a:xfrm>
                <a:off x="2213874" y="4316580"/>
                <a:ext cx="3819700" cy="880049"/>
              </a:xfrm>
              <a:prstGeom prst="rect">
                <a:avLst/>
              </a:prstGeom>
              <a:blipFill>
                <a:blip r:embed="rId4"/>
                <a:stretch>
                  <a:fillRect l="-1325" b="-17143"/>
                </a:stretch>
              </a:blipFill>
            </p:spPr>
            <p:txBody>
              <a:bodyPr/>
              <a:lstStyle/>
              <a:p>
                <a:r>
                  <a:rPr lang="en-US">
                    <a:noFill/>
                  </a:rPr>
                  <a:t> </a:t>
                </a:r>
              </a:p>
            </p:txBody>
          </p:sp>
        </mc:Fallback>
      </mc:AlternateContent>
    </p:spTree>
    <p:extLst>
      <p:ext uri="{BB962C8B-B14F-4D97-AF65-F5344CB8AC3E}">
        <p14:creationId xmlns:p14="http://schemas.microsoft.com/office/powerpoint/2010/main" val="3401978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106322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220980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a:buNone/>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4153032"/>
            <a:ext cx="8763000" cy="952368"/>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51BF13-099A-4A5A-823F-01750C95D37C}"/>
                  </a:ext>
                </a:extLst>
              </p:cNvPr>
              <p:cNvSpPr txBox="1"/>
              <p:nvPr/>
            </p:nvSpPr>
            <p:spPr>
              <a:xfrm>
                <a:off x="63471" y="2362735"/>
                <a:ext cx="3822730" cy="684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𝑃</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7" name="TextBox 6">
                <a:extLst>
                  <a:ext uri="{FF2B5EF4-FFF2-40B4-BE49-F238E27FC236}">
                    <a16:creationId xmlns:a16="http://schemas.microsoft.com/office/drawing/2014/main" id="{5051BF13-099A-4A5A-823F-01750C95D37C}"/>
                  </a:ext>
                </a:extLst>
              </p:cNvPr>
              <p:cNvSpPr txBox="1">
                <a:spLocks noRot="1" noChangeAspect="1" noMove="1" noResize="1" noEditPoints="1" noAdjustHandles="1" noChangeArrowheads="1" noChangeShapeType="1" noTextEdit="1"/>
              </p:cNvSpPr>
              <p:nvPr/>
            </p:nvSpPr>
            <p:spPr>
              <a:xfrm>
                <a:off x="63471" y="2362735"/>
                <a:ext cx="3822730" cy="684546"/>
              </a:xfrm>
              <a:prstGeom prst="rect">
                <a:avLst/>
              </a:prstGeom>
              <a:blipFill>
                <a:blip r:embed="rId4"/>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12104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b="1" dirty="0"/>
              <a:t>Zeros</a:t>
            </a:r>
          </a:p>
          <a:p>
            <a:pPr marL="0" indent="0">
              <a:buNone/>
            </a:pPr>
            <a:endParaRPr lang="en-US" dirty="0"/>
          </a:p>
          <a:p>
            <a:endParaRPr lang="en-US" dirty="0"/>
          </a:p>
          <a:p>
            <a:pPr marL="0" indent="0">
              <a:buNone/>
            </a:pPr>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058462943"/>
              </p:ext>
            </p:extLst>
          </p:nvPr>
        </p:nvGraphicFramePr>
        <p:xfrm>
          <a:off x="755476" y="2635130"/>
          <a:ext cx="7886700" cy="1866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278130">
                <a:tc>
                  <a:txBody>
                    <a:bodyPr/>
                    <a:lstStyle/>
                    <a:p>
                      <a:r>
                        <a:rPr lang="en-US" sz="2000" dirty="0"/>
                        <a:t>Train</a:t>
                      </a:r>
                    </a:p>
                  </a:txBody>
                  <a:tcPr marL="68580" marR="68580" marT="34290" marB="34290"/>
                </a:tc>
                <a:tc>
                  <a:txBody>
                    <a:bodyPr/>
                    <a:lstStyle/>
                    <a:p>
                      <a:r>
                        <a:rPr lang="en-US" sz="2000" dirty="0"/>
                        <a:t>Test</a:t>
                      </a:r>
                    </a:p>
                  </a:txBody>
                  <a:tcPr marL="68580" marR="68580" marT="34290" marB="34290"/>
                </a:tc>
                <a:extLst>
                  <a:ext uri="{0D108BD9-81ED-4DB2-BD59-A6C34878D82A}">
                    <a16:rowId xmlns:a16="http://schemas.microsoft.com/office/drawing/2014/main" val="10000"/>
                  </a:ext>
                </a:extLst>
              </a:tr>
              <a:tr h="278130">
                <a:tc>
                  <a:txBody>
                    <a:bodyPr/>
                    <a:lstStyle/>
                    <a:p>
                      <a:r>
                        <a:rPr lang="en-US" sz="2000" dirty="0"/>
                        <a:t>denied the allegations</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memo</a:t>
                      </a:r>
                    </a:p>
                  </a:txBody>
                  <a:tcPr marL="68580" marR="68580"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reports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2"/>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claims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3"/>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requests</a:t>
                      </a:r>
                    </a:p>
                  </a:txBody>
                  <a:tcPr marL="68580" marR="68580" marT="34290" marB="34290"/>
                </a:tc>
                <a:tc>
                  <a:txBody>
                    <a:bodyPr/>
                    <a:lstStyle/>
                    <a:p>
                      <a:endParaRPr lang="en-US" sz="20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3506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3814698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897BED-AD13-485F-9391-D97868EF125B}"/>
                  </a:ext>
                </a:extLst>
              </p:cNvPr>
              <p:cNvSpPr txBox="1"/>
              <p:nvPr/>
            </p:nvSpPr>
            <p:spPr>
              <a:xfrm>
                <a:off x="208789" y="4705497"/>
                <a:ext cx="88256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d>
                          <m:r>
                            <a:rPr lang="en-US" sz="3000" i="1">
                              <a:latin typeface="Cambria Math" panose="02040503050406030204" pitchFamily="18" charset="0"/>
                            </a:rPr>
                            <m:t>=</m:t>
                          </m:r>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func>
                        </m:e>
                      </m:func>
                    </m:oMath>
                  </m:oMathPara>
                </a14:m>
                <a:endParaRPr lang="en-US" sz="3000" dirty="0"/>
              </a:p>
            </p:txBody>
          </p:sp>
        </mc:Choice>
        <mc:Fallback>
          <p:sp>
            <p:nvSpPr>
              <p:cNvPr id="3" name="TextBox 2">
                <a:extLst>
                  <a:ext uri="{FF2B5EF4-FFF2-40B4-BE49-F238E27FC236}">
                    <a16:creationId xmlns:a16="http://schemas.microsoft.com/office/drawing/2014/main" id="{E2897BED-AD13-485F-9391-D97868EF125B}"/>
                  </a:ext>
                </a:extLst>
              </p:cNvPr>
              <p:cNvSpPr txBox="1">
                <a:spLocks noRot="1" noChangeAspect="1" noMove="1" noResize="1" noEditPoints="1" noAdjustHandles="1" noChangeArrowheads="1" noChangeShapeType="1" noTextEdit="1"/>
              </p:cNvSpPr>
              <p:nvPr/>
            </p:nvSpPr>
            <p:spPr>
              <a:xfrm>
                <a:off x="208789" y="4705497"/>
                <a:ext cx="8825621" cy="461665"/>
              </a:xfrm>
              <a:prstGeom prst="rect">
                <a:avLst/>
              </a:prstGeom>
              <a:blipFill>
                <a:blip r:embed="rId3"/>
                <a:stretch>
                  <a:fillRect l="-862" b="-32432"/>
                </a:stretch>
              </a:blipFill>
            </p:spPr>
            <p:txBody>
              <a:bodyPr/>
              <a:lstStyle/>
              <a:p>
                <a:r>
                  <a:rPr lang="en-US">
                    <a:noFill/>
                  </a:rPr>
                  <a:t> </a:t>
                </a:r>
              </a:p>
            </p:txBody>
          </p:sp>
        </mc:Fallback>
      </mc:AlternateContent>
    </p:spTree>
    <p:extLst>
      <p:ext uri="{BB962C8B-B14F-4D97-AF65-F5344CB8AC3E}">
        <p14:creationId xmlns:p14="http://schemas.microsoft.com/office/powerpoint/2010/main" val="657492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3708509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C4AA82-610F-794F-A4F6-B08F594520CD}"/>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78" name="Rectangle 2"/>
          <p:cNvSpPr>
            <a:spLocks noGrp="1" noChangeArrowheads="1"/>
          </p:cNvSpPr>
          <p:nvPr>
            <p:ph type="title"/>
          </p:nvPr>
        </p:nvSpPr>
        <p:spPr>
          <a:xfrm>
            <a:off x="1371600" y="99060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9801"/>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7680"/>
            <a:ext cx="9144000" cy="826320"/>
          </a:xfrm>
          <a:prstGeom prst="rect">
            <a:avLst/>
          </a:prstGeom>
        </p:spPr>
      </p:pic>
      <p:sp>
        <p:nvSpPr>
          <p:cNvPr id="4" name="TextBox 3"/>
          <p:cNvSpPr txBox="1"/>
          <p:nvPr/>
        </p:nvSpPr>
        <p:spPr>
          <a:xfrm>
            <a:off x="1047460" y="3842216"/>
            <a:ext cx="343364" cy="369332"/>
          </a:xfrm>
          <a:prstGeom prst="rect">
            <a:avLst/>
          </a:prstGeom>
          <a:noFill/>
        </p:spPr>
        <p:txBody>
          <a:bodyPr wrap="none" rtlCol="0">
            <a:spAutoFit/>
          </a:bodyPr>
          <a:lstStyle/>
          <a:p>
            <a:r>
              <a:rPr lang="en-US" dirty="0"/>
              <a:t>…</a:t>
            </a:r>
          </a:p>
        </p:txBody>
      </p:sp>
      <p:sp>
        <p:nvSpPr>
          <p:cNvPr id="7" name="TextBox 4">
            <a:extLst>
              <a:ext uri="{FF2B5EF4-FFF2-40B4-BE49-F238E27FC236}">
                <a16:creationId xmlns:a16="http://schemas.microsoft.com/office/drawing/2014/main" id="{D78CDAE5-11DB-3847-95FB-400877E99EF9}"/>
              </a:ext>
            </a:extLst>
          </p:cNvPr>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5"/>
              </a:rPr>
              <a:t>https://ai.googleblog.com/2006/08/all-our-n-gram-are-belong-to-you.html</a:t>
            </a:r>
            <a:endParaRPr lang="en-US" sz="1600" dirty="0"/>
          </a:p>
        </p:txBody>
      </p:sp>
    </p:spTree>
    <p:extLst>
      <p:ext uri="{BB962C8B-B14F-4D97-AF65-F5344CB8AC3E}">
        <p14:creationId xmlns:p14="http://schemas.microsoft.com/office/powerpoint/2010/main" val="2670099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3"/>
              </a:rPr>
              <a:t>https://ai.googleblog.com/2006/08/all-our-n-gram-are-belong-to-you.html</a:t>
            </a:r>
            <a:endParaRPr lang="en-US" sz="1600" dirty="0"/>
          </a:p>
        </p:txBody>
      </p:sp>
    </p:spTree>
    <p:extLst>
      <p:ext uri="{BB962C8B-B14F-4D97-AF65-F5344CB8AC3E}">
        <p14:creationId xmlns:p14="http://schemas.microsoft.com/office/powerpoint/2010/main" val="99629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Reminders</a:t>
            </a:r>
          </a:p>
        </p:txBody>
      </p:sp>
      <p:sp>
        <p:nvSpPr>
          <p:cNvPr id="39" name="Rectangle 3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597681271"/>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837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5DD7A5-3955-1F43-BD23-FD79D1799242}"/>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Google Book N-grams</a:t>
            </a:r>
          </a:p>
        </p:txBody>
      </p:sp>
      <p:sp>
        <p:nvSpPr>
          <p:cNvPr id="3" name="Content Placeholder 2"/>
          <p:cNvSpPr>
            <a:spLocks noGrp="1"/>
          </p:cNvSpPr>
          <p:nvPr>
            <p:ph sz="quarter" idx="1"/>
          </p:nvPr>
        </p:nvSpPr>
        <p:spPr/>
        <p:txBody>
          <a:bodyPr/>
          <a:lstStyle/>
          <a:p>
            <a:r>
              <a:rPr lang="en-US" dirty="0">
                <a:hlinkClick r:id="rId2"/>
              </a:rPr>
              <a:t>https://books.google.com/ngrams</a:t>
            </a:r>
            <a:endParaRPr lang="en-US" dirty="0"/>
          </a:p>
        </p:txBody>
      </p:sp>
      <p:pic>
        <p:nvPicPr>
          <p:cNvPr id="7" name="Picture 6" descr="A close up of a map&#10;&#10;Description automatically generated">
            <a:extLst>
              <a:ext uri="{FF2B5EF4-FFF2-40B4-BE49-F238E27FC236}">
                <a16:creationId xmlns:a16="http://schemas.microsoft.com/office/drawing/2014/main" id="{CA53EEAD-410C-2443-944B-2A6515A83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9" y="2895600"/>
            <a:ext cx="9236385" cy="3200399"/>
          </a:xfrm>
          <a:prstGeom prst="rect">
            <a:avLst/>
          </a:prstGeom>
        </p:spPr>
      </p:pic>
    </p:spTree>
    <p:extLst>
      <p:ext uri="{BB962C8B-B14F-4D97-AF65-F5344CB8AC3E}">
        <p14:creationId xmlns:p14="http://schemas.microsoft.com/office/powerpoint/2010/main" val="1724848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Evaluation and Perplexity</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8754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Evaluation: How good is our model?</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5" name="Rectangle 3"/>
          <p:cNvSpPr>
            <a:spLocks noGrp="1" noChangeArrowheads="1"/>
          </p:cNvSpPr>
          <p:nvPr>
            <p:ph sz="quarter" idx="1"/>
          </p:nvPr>
        </p:nvSpPr>
        <p:spPr>
          <a:xfrm>
            <a:off x="3556512" y="605896"/>
            <a:ext cx="4810247" cy="5646208"/>
          </a:xfrm>
        </p:spPr>
        <p:txBody>
          <a:bodyPr anchor="ctr">
            <a:normAutofit/>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a:t>training set</a:t>
            </a:r>
            <a:r>
              <a:rPr lang="en-US" dirty="0"/>
              <a:t>.</a:t>
            </a:r>
          </a:p>
          <a:p>
            <a:r>
              <a:rPr lang="en-US" dirty="0"/>
              <a:t>We test the model’s performance on data we haven’t seen.</a:t>
            </a:r>
          </a:p>
          <a:p>
            <a:pPr lvl="1"/>
            <a:r>
              <a:rPr lang="en-US" dirty="0"/>
              <a:t>A </a:t>
            </a:r>
            <a:r>
              <a:rPr lang="en-US" b="1"/>
              <a:t>test set </a:t>
            </a:r>
            <a:r>
              <a:rPr lang="en-US" dirty="0"/>
              <a:t>is an unseen dataset that is different from our training set, totally unused.</a:t>
            </a:r>
          </a:p>
          <a:p>
            <a:pPr lvl="1"/>
            <a:r>
              <a:rPr lang="en-US" dirty="0"/>
              <a:t>An </a:t>
            </a:r>
            <a:r>
              <a:rPr lang="en-US" b="1"/>
              <a:t>evaluation metric </a:t>
            </a:r>
            <a:r>
              <a:rPr lang="en-US" dirty="0"/>
              <a:t>tells us how well our model does on the test set.</a:t>
            </a:r>
          </a:p>
        </p:txBody>
      </p:sp>
    </p:spTree>
    <p:extLst>
      <p:ext uri="{BB962C8B-B14F-4D97-AF65-F5344CB8AC3E}">
        <p14:creationId xmlns:p14="http://schemas.microsoft.com/office/powerpoint/2010/main" val="408098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Training on the test set</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a:p>
            <a:pPr marL="0" indent="0">
              <a:buNone/>
            </a:pPr>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33</a:t>
            </a:fld>
            <a:endParaRPr lang="en-US">
              <a:solidFill>
                <a:schemeClr val="tx2"/>
              </a:solidFill>
            </a:endParaRPr>
          </a:p>
        </p:txBody>
      </p:sp>
    </p:spTree>
    <p:extLst>
      <p:ext uri="{BB962C8B-B14F-4D97-AF65-F5344CB8AC3E}">
        <p14:creationId xmlns:p14="http://schemas.microsoft.com/office/powerpoint/2010/main" val="180189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sz="quarter" idx="1"/>
          </p:nvPr>
        </p:nvPicPr>
        <p:blipFill rotWithShape="1">
          <a:blip r:embed="rId3"/>
          <a:srcRect t="4000" b="441"/>
          <a:stretch/>
        </p:blipFill>
        <p:spPr>
          <a:xfrm>
            <a:off x="-24" y="10"/>
            <a:ext cx="9144023" cy="4915066"/>
          </a:xfrm>
          <a:prstGeom prst="rect">
            <a:avLst/>
          </a:prstGeom>
        </p:spPr>
      </p:pic>
      <p:sp>
        <p:nvSpPr>
          <p:cNvPr id="77" name="Rectangle 76">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12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a:solidFill>
                  <a:srgbClr val="FFFFFF"/>
                </a:solidFill>
              </a:rPr>
              <a:t>Extrinsic evaluation of N-gram models</a:t>
            </a:r>
          </a:p>
        </p:txBody>
      </p:sp>
      <p:sp>
        <p:nvSpPr>
          <p:cNvPr id="79" name="Rectangle 78">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8015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Difficulty of extrinsic (task-based) evaluation of  N-gram models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a:latin typeface="Calibri" charset="0"/>
              </a:rPr>
              <a:t>Extrinsic evaluation</a:t>
            </a:r>
          </a:p>
          <a:p>
            <a:pPr lvl="1" eaLnBrk="1" hangingPunct="1"/>
            <a:r>
              <a:rPr lang="en-US">
                <a:latin typeface="Calibri" charset="0"/>
              </a:rPr>
              <a:t>Time-consuming; can take days or weeks</a:t>
            </a:r>
          </a:p>
          <a:p>
            <a:pPr eaLnBrk="1" hangingPunct="1"/>
            <a:r>
              <a:rPr lang="en-US">
                <a:latin typeface="Calibri" charset="0"/>
              </a:rPr>
              <a:t>So</a:t>
            </a:r>
          </a:p>
          <a:p>
            <a:pPr lvl="1" eaLnBrk="1" hangingPunct="1"/>
            <a:r>
              <a:rPr lang="en-US">
                <a:latin typeface="Calibri"/>
                <a:cs typeface="Calibri"/>
              </a:rPr>
              <a:t>Sometimes use </a:t>
            </a:r>
            <a:r>
              <a:rPr lang="en-US" b="1">
                <a:latin typeface="Calibri"/>
                <a:cs typeface="Calibri"/>
              </a:rPr>
              <a:t>intrinsic</a:t>
            </a:r>
            <a:r>
              <a:rPr lang="en-US">
                <a:latin typeface="Calibri"/>
                <a:cs typeface="Calibri"/>
              </a:rPr>
              <a:t> evaluation: </a:t>
            </a:r>
            <a:r>
              <a:rPr lang="en-US" b="1">
                <a:latin typeface="Calibri"/>
                <a:cs typeface="Calibri"/>
              </a:rPr>
              <a:t>perplexity</a:t>
            </a:r>
          </a:p>
          <a:p>
            <a:pPr lvl="1" eaLnBrk="1" hangingPunct="1"/>
            <a:r>
              <a:rPr lang="en-US">
                <a:latin typeface="Calibri"/>
                <a:cs typeface="Calibri"/>
              </a:rPr>
              <a:t>Bad approximation </a:t>
            </a:r>
          </a:p>
          <a:p>
            <a:pPr lvl="2"/>
            <a:r>
              <a:rPr lang="en-US">
                <a:latin typeface="Calibri"/>
                <a:cs typeface="Calibri"/>
              </a:rPr>
              <a:t>unless the test data looks </a:t>
            </a:r>
            <a:r>
              <a:rPr lang="en-US" b="1">
                <a:latin typeface="Calibri"/>
                <a:cs typeface="Calibri"/>
              </a:rPr>
              <a:t>just</a:t>
            </a:r>
            <a:r>
              <a:rPr lang="en-US">
                <a:latin typeface="Calibri"/>
                <a:cs typeface="Calibri"/>
              </a:rPr>
              <a:t> like the training data</a:t>
            </a:r>
          </a:p>
          <a:p>
            <a:pPr lvl="2"/>
            <a:r>
              <a:rPr lang="en-US">
                <a:latin typeface="Calibri"/>
                <a:cs typeface="Calibri"/>
              </a:rPr>
              <a:t>So </a:t>
            </a:r>
            <a:r>
              <a:rPr lang="en-US" b="1">
                <a:latin typeface="Calibri"/>
                <a:cs typeface="Calibri"/>
              </a:rPr>
              <a:t>generally only useful in pilot experiments</a:t>
            </a:r>
          </a:p>
          <a:p>
            <a:pPr lvl="1" eaLnBrk="1" hangingPunct="1"/>
            <a:r>
              <a:rPr lang="en-US">
                <a:latin typeface="Calibri"/>
                <a:cs typeface="Calibri"/>
              </a:rPr>
              <a:t>But is helpful to think about.</a:t>
            </a:r>
          </a:p>
        </p:txBody>
      </p:sp>
    </p:spTree>
    <p:extLst>
      <p:ext uri="{BB962C8B-B14F-4D97-AF65-F5344CB8AC3E}">
        <p14:creationId xmlns:p14="http://schemas.microsoft.com/office/powerpoint/2010/main" val="37488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p:txBody>
      </p:sp>
    </p:spTree>
    <p:extLst>
      <p:ext uri="{BB962C8B-B14F-4D97-AF65-F5344CB8AC3E}">
        <p14:creationId xmlns:p14="http://schemas.microsoft.com/office/powerpoint/2010/main" val="15480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a:p>
            <a:pPr>
              <a:lnSpc>
                <a:spcPct val="90000"/>
              </a:lnSpc>
            </a:pPr>
            <a:r>
              <a:rPr lang="en-US" dirty="0">
                <a:latin typeface="Calibri"/>
                <a:ea typeface="ＭＳ Ｐゴシック" charset="0"/>
                <a:cs typeface="Calibri"/>
              </a:rPr>
              <a:t>A better model of a text</a:t>
            </a:r>
          </a:p>
          <a:p>
            <a:pPr lvl="1">
              <a:lnSpc>
                <a:spcPct val="90000"/>
              </a:lnSpc>
            </a:pPr>
            <a:r>
              <a:rPr lang="en-US" dirty="0">
                <a:latin typeface="Calibri"/>
                <a:ea typeface="ＭＳ Ｐゴシック" charset="0"/>
                <a:cs typeface="Calibri"/>
              </a:rPr>
              <a:t> is one which assigns a higher probability to the word that actually occurs</a:t>
            </a:r>
          </a:p>
          <a:p>
            <a:endParaRPr lang="en-US" dirty="0"/>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559666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8394526" cy="3139250"/>
          </a:xfrm>
        </p:spPr>
        <p:txBody>
          <a:bodyPr/>
          <a:lstStyle/>
          <a:p>
            <a:pPr marL="0" indent="0">
              <a:buNone/>
            </a:pPr>
            <a:r>
              <a:rPr lang="en-US" dirty="0">
                <a:latin typeface="Calibri" charset="0"/>
              </a:rPr>
              <a:t>Perplexity is the inverse probability of the test set, normalized by the number of words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04799"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p:spTree>
    <p:extLst>
      <p:ext uri="{BB962C8B-B14F-4D97-AF65-F5344CB8AC3E}">
        <p14:creationId xmlns:p14="http://schemas.microsoft.com/office/powerpoint/2010/main" val="54931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4267200" cy="3139250"/>
          </a:xfrm>
        </p:spPr>
        <p:txBody>
          <a:bodyPr/>
          <a:lstStyle/>
          <a:p>
            <a:pPr marL="0" indent="0">
              <a:buNone/>
            </a:pPr>
            <a:r>
              <a:rPr lang="en-US" dirty="0">
                <a:latin typeface="Calibri" charset="0"/>
              </a:rPr>
              <a:t>Perplexity is the inverse probability of the test set, normalized by the number </a:t>
            </a:r>
            <a:r>
              <a:rPr lang="en-US">
                <a:latin typeface="Calibri" charset="0"/>
              </a:rPr>
              <a:t>of words</a:t>
            </a:r>
            <a:endParaRPr lang="en-US" dirty="0">
              <a:latin typeface="Calibri" charset="0"/>
            </a:endParaRPr>
          </a:p>
          <a:p>
            <a:pPr eaLnBrk="1" hangingPunct="1"/>
            <a:endParaRPr lang="en-US" dirty="0">
              <a:latin typeface="Calibri" charset="0"/>
            </a:endParaRPr>
          </a:p>
          <a:p>
            <a:pPr marL="0" indent="0">
              <a:buNone/>
            </a:pPr>
            <a:r>
              <a:rPr lang="en-US" dirty="0">
                <a:latin typeface="Calibri" charset="0"/>
              </a:rPr>
              <a:t>                                               Chain rule:</a:t>
            </a:r>
          </a:p>
          <a:p>
            <a:pPr marL="0" indent="0">
              <a:buNone/>
            </a:pPr>
            <a:endParaRPr lang="en-US" dirty="0">
              <a:latin typeface="Calibri" charset="0"/>
            </a:endParaRPr>
          </a:p>
          <a:p>
            <a:pPr marL="0" indent="0">
              <a:buNone/>
            </a:pPr>
            <a:r>
              <a:rPr lang="en-US" dirty="0">
                <a:latin typeface="Calibri" charset="0"/>
              </a:rPr>
              <a:t>                                              For bigrams: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81000"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FE7B6D1-29B8-47ED-AAB3-8B5C813DCA2C}"/>
                  </a:ext>
                </a:extLst>
              </p:cNvPr>
              <p:cNvSpPr txBox="1"/>
              <p:nvPr/>
            </p:nvSpPr>
            <p:spPr>
              <a:xfrm>
                <a:off x="5703186" y="2818309"/>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9FE7B6D1-29B8-47ED-AAB3-8B5C813DCA2C}"/>
                  </a:ext>
                </a:extLst>
              </p:cNvPr>
              <p:cNvSpPr txBox="1">
                <a:spLocks noRot="1" noChangeAspect="1" noMove="1" noResize="1" noEditPoints="1" noAdjustHandles="1" noChangeArrowheads="1" noChangeShapeType="1" noTextEdit="1"/>
              </p:cNvSpPr>
              <p:nvPr/>
            </p:nvSpPr>
            <p:spPr>
              <a:xfrm>
                <a:off x="5703186" y="2818309"/>
                <a:ext cx="2088905" cy="914930"/>
              </a:xfrm>
              <a:prstGeom prst="rect">
                <a:avLst/>
              </a:prstGeom>
              <a:blipFill>
                <a:blip r:embed="rId3"/>
                <a:stretch>
                  <a:fillRect l="-1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789A2E0-8F35-4AEE-B182-1FBA6D131BFC}"/>
                  </a:ext>
                </a:extLst>
              </p:cNvPr>
              <p:cNvSpPr txBox="1"/>
              <p:nvPr/>
            </p:nvSpPr>
            <p:spPr>
              <a:xfrm>
                <a:off x="5338927" y="3937049"/>
                <a:ext cx="2808910"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B789A2E0-8F35-4AEE-B182-1FBA6D131BFC}"/>
                  </a:ext>
                </a:extLst>
              </p:cNvPr>
              <p:cNvSpPr txBox="1">
                <a:spLocks noRot="1" noChangeAspect="1" noMove="1" noResize="1" noEditPoints="1" noAdjustHandles="1" noChangeArrowheads="1" noChangeShapeType="1" noTextEdit="1"/>
              </p:cNvSpPr>
              <p:nvPr/>
            </p:nvSpPr>
            <p:spPr>
              <a:xfrm>
                <a:off x="5338927" y="3937049"/>
                <a:ext cx="2808910" cy="1015984"/>
              </a:xfrm>
              <a:prstGeom prst="rect">
                <a:avLst/>
              </a:prstGeom>
              <a:blipFill>
                <a:blip r:embed="rId4"/>
                <a:stretch>
                  <a:fillRect l="-901" t="-55556" b="-7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4581685-13E1-4425-B8CF-F3F88EA68DF9}"/>
                  </a:ext>
                </a:extLst>
              </p:cNvPr>
              <p:cNvSpPr txBox="1"/>
              <p:nvPr/>
            </p:nvSpPr>
            <p:spPr>
              <a:xfrm>
                <a:off x="5140927" y="4811340"/>
                <a:ext cx="2137636"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12" name="TextBox 11">
                <a:extLst>
                  <a:ext uri="{FF2B5EF4-FFF2-40B4-BE49-F238E27FC236}">
                    <a16:creationId xmlns:a16="http://schemas.microsoft.com/office/drawing/2014/main" id="{34581685-13E1-4425-B8CF-F3F88EA68DF9}"/>
                  </a:ext>
                </a:extLst>
              </p:cNvPr>
              <p:cNvSpPr txBox="1">
                <a:spLocks noRot="1" noChangeAspect="1" noMove="1" noResize="1" noEditPoints="1" noAdjustHandles="1" noChangeArrowheads="1" noChangeShapeType="1" noTextEdit="1"/>
              </p:cNvSpPr>
              <p:nvPr/>
            </p:nvSpPr>
            <p:spPr>
              <a:xfrm>
                <a:off x="5140927" y="4811340"/>
                <a:ext cx="2137636" cy="1015984"/>
              </a:xfrm>
              <a:prstGeom prst="rect">
                <a:avLst/>
              </a:prstGeom>
              <a:blipFill>
                <a:blip r:embed="rId5"/>
                <a:stretch>
                  <a:fillRect l="-1183" t="-56790" b="-77778"/>
                </a:stretch>
              </a:blipFill>
            </p:spPr>
            <p:txBody>
              <a:bodyPr/>
              <a:lstStyle/>
              <a:p>
                <a:r>
                  <a:rPr lang="en-US">
                    <a:noFill/>
                  </a:rPr>
                  <a:t> </a:t>
                </a:r>
              </a:p>
            </p:txBody>
          </p:sp>
        </mc:Fallback>
      </mc:AlternateContent>
    </p:spTree>
    <p:extLst>
      <p:ext uri="{BB962C8B-B14F-4D97-AF65-F5344CB8AC3E}">
        <p14:creationId xmlns:p14="http://schemas.microsoft.com/office/powerpoint/2010/main" val="3075051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Probabilistic Language Models</a:t>
            </a:r>
          </a:p>
        </p:txBody>
      </p:sp>
      <p:sp>
        <p:nvSpPr>
          <p:cNvPr id="23" name="Rectangle 2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5F2575DC-F39B-4ED2-B4D4-82E618B83A55}"/>
              </a:ext>
            </a:extLst>
          </p:cNvPr>
          <p:cNvGraphicFramePr>
            <a:graphicFrameLocks noGrp="1"/>
          </p:cNvGraphicFramePr>
          <p:nvPr>
            <p:ph idx="1"/>
            <p:extLst>
              <p:ext uri="{D42A27DB-BD31-4B8C-83A1-F6EECF244321}">
                <p14:modId xmlns:p14="http://schemas.microsoft.com/office/powerpoint/2010/main" val="428020089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543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1305018" y="3377711"/>
                <a:ext cx="2777555" cy="2015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𝑃𝑃</m:t>
                          </m:r>
                          <m:d>
                            <m:dPr>
                              <m:ctrlPr>
                                <a:rPr lang="en-US" i="1">
                                  <a:latin typeface="Cambria Math" panose="02040503050406030204" pitchFamily="18" charset="0"/>
                                </a:rPr>
                              </m:ctrlPr>
                            </m:dPr>
                            <m:e>
                              <m:r>
                                <a:rPr lang="en-US" i="1">
                                  <a:latin typeface="Cambria Math" panose="02040503050406030204" pitchFamily="18" charset="0"/>
                                </a:rPr>
                                <m:t>𝑊</m:t>
                              </m:r>
                            </m:e>
                          </m:d>
                          <m:r>
                            <a:rPr lang="en-US" i="1">
                              <a:latin typeface="Cambria Math" panose="02040503050406030204" pitchFamily="18" charset="0"/>
                            </a:rPr>
                            <m:t>&amp;=</m:t>
                          </m:r>
                          <m:r>
                            <a:rPr lang="en-US" i="1">
                              <a:latin typeface="Cambria Math" panose="02040503050406030204" pitchFamily="18" charset="0"/>
                            </a:rPr>
                            <m:t>𝑃</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sub>
                                  </m:sSub>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d>
                                </m:e>
                                <m:sup>
                                  <m:r>
                                    <a:rPr lang="en-US" i="1">
                                      <a:latin typeface="Cambria Math" panose="02040503050406030204" pitchFamily="18" charset="0"/>
                                    </a:rPr>
                                    <m:t>𝑁</m:t>
                                  </m:r>
                                </m:sup>
                              </m:sSup>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sup>
                              <m:r>
                                <a:rPr lang="en-US" i="1">
                                  <a:latin typeface="Cambria Math" panose="02040503050406030204" pitchFamily="18" charset="0"/>
                                </a:rPr>
                                <m:t>−1</m:t>
                              </m:r>
                            </m:sup>
                          </m:sSup>
                        </m:e>
                        <m:e>
                          <m:r>
                            <a:rPr lang="en-US" i="1">
                              <a:latin typeface="Cambria Math" panose="02040503050406030204" pitchFamily="18" charset="0"/>
                            </a:rPr>
                            <m:t>&amp;=10</m:t>
                          </m:r>
                        </m:e>
                      </m:eqArr>
                    </m:oMath>
                  </m:oMathPara>
                </a14:m>
                <a:endParaRPr lang="en-US"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1305018" y="3377711"/>
                <a:ext cx="2777555" cy="2015680"/>
              </a:xfrm>
              <a:prstGeom prst="rect">
                <a:avLst/>
              </a:prstGeom>
              <a:blipFill>
                <a:blip r:embed="rId3"/>
                <a:stretch>
                  <a:fillRect l="-1370" b="-6875"/>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3505200"/>
          <a:ext cx="7391400" cy="206502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786525" y="1848267"/>
            <a:ext cx="4472699" cy="300082"/>
          </a:xfrm>
          <a:prstGeom prst="rect">
            <a:avLst/>
          </a:prstGeom>
        </p:spPr>
        <p:txBody>
          <a:bodyPr wrap="none">
            <a:spAutoFit/>
          </a:bodyPr>
          <a:lstStyle/>
          <a:p>
            <a:r>
              <a:rPr lang="en-US" sz="1350" b="1">
                <a:cs typeface="Calibri"/>
              </a:rPr>
              <a:t>Minimizing perplexity is the same as maximizing probability</a:t>
            </a:r>
            <a:endParaRPr lang="en-US" sz="1350" b="1" dirty="0">
              <a:cs typeface="Calibri"/>
            </a:endParaRPr>
          </a:p>
        </p:txBody>
      </p:sp>
    </p:spTree>
    <p:extLst>
      <p:ext uri="{BB962C8B-B14F-4D97-AF65-F5344CB8AC3E}">
        <p14:creationId xmlns:p14="http://schemas.microsoft.com/office/powerpoint/2010/main" val="656713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979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04800" y="2209800"/>
            <a:ext cx="3962400" cy="3200400"/>
          </a:xfrm>
        </p:spPr>
        <p:txBody>
          <a:bodyPr/>
          <a:lstStyle/>
          <a:p>
            <a:pPr eaLnBrk="1" hangingPunct="1"/>
            <a:r>
              <a:rPr lang="en-US" sz="1800" dirty="0">
                <a:latin typeface="Calibri" charset="0"/>
              </a:rPr>
              <a:t>Choose a random bigram </a:t>
            </a:r>
          </a:p>
          <a:p>
            <a:pPr marL="0" indent="0">
              <a:buNone/>
            </a:pPr>
            <a:r>
              <a:rPr lang="en-US" sz="1800" dirty="0">
                <a:latin typeface="Calibri" charset="0"/>
              </a:rPr>
              <a:t>     (&lt;s&gt;, w) according to its probability</a:t>
            </a:r>
          </a:p>
          <a:p>
            <a:pPr eaLnBrk="1" hangingPunct="1"/>
            <a:r>
              <a:rPr lang="en-US" sz="1800" dirty="0">
                <a:latin typeface="Calibri" charset="0"/>
              </a:rPr>
              <a:t>Now choose a random bigram (w, x) according to its probability</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2362200"/>
            <a:ext cx="5257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99060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66800" y="2442240"/>
            <a:ext cx="7463322" cy="3015107"/>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r>
              <a:rPr lang="en-US" sz="3200" dirty="0">
                <a:latin typeface="Calibri" charset="0"/>
              </a:rPr>
              <a:t>V=29,066 types, N=884,647 tokens</a:t>
            </a:r>
          </a:p>
        </p:txBody>
      </p:sp>
    </p:spTree>
    <p:extLst>
      <p:ext uri="{BB962C8B-B14F-4D97-AF65-F5344CB8AC3E}">
        <p14:creationId xmlns:p14="http://schemas.microsoft.com/office/powerpoint/2010/main" val="2188894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pPr eaLnBrk="1" hangingPunct="1"/>
            <a:r>
              <a:rPr lang="en-US" sz="3200" dirty="0">
                <a:latin typeface="Calibri" charset="0"/>
              </a:rPr>
              <a:t>N=884,647 tokens, V=29,066</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88361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226" y="2362201"/>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467600" cy="1066800"/>
          </a:xfrm>
        </p:spPr>
        <p:txBody>
          <a:bodyPr/>
          <a:lstStyle/>
          <a:p>
            <a:r>
              <a:rPr lang="en-US" dirty="0"/>
              <a:t>Can you guess the author of these random 3-gram sentences?</a:t>
            </a:r>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four oh six three percent of the rates of interest stores as Mexico and gram Brazil on market conditions </a:t>
            </a:r>
          </a:p>
          <a:p>
            <a:pPr marL="0" indent="0">
              <a:buNone/>
            </a:pPr>
            <a:endParaRPr lang="en-US" dirty="0"/>
          </a:p>
          <a:p>
            <a:pPr marL="0" indent="0">
              <a:buNone/>
            </a:pPr>
            <a:r>
              <a:rPr lang="en-US" dirty="0"/>
              <a:t>This shall forbid it should be branded, if renown made it empty.</a:t>
            </a:r>
          </a:p>
          <a:p>
            <a:pPr marL="0" indent="0">
              <a:buNone/>
            </a:pPr>
            <a:r>
              <a:rPr lang="en-US" dirty="0"/>
              <a:t> </a:t>
            </a:r>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49</a:t>
            </a:fld>
            <a:endParaRPr lang="en-US"/>
          </a:p>
        </p:txBody>
      </p:sp>
    </p:spTree>
    <p:extLst>
      <p:ext uri="{BB962C8B-B14F-4D97-AF65-F5344CB8AC3E}">
        <p14:creationId xmlns:p14="http://schemas.microsoft.com/office/powerpoint/2010/main" val="364991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a:latin typeface="Calibri" charset="0"/>
              </a:rPr>
              <a:t>Goal: compute the probability of a sentence or sequence of words</a:t>
            </a:r>
          </a:p>
          <a:p>
            <a:pPr lvl="1" eaLnBrk="1" hangingPunct="1">
              <a:buNone/>
            </a:pPr>
            <a:r>
              <a:rPr lang="en-US">
                <a:latin typeface="Calibri" charset="0"/>
              </a:rPr>
              <a:t>     </a:t>
            </a:r>
            <a:r>
              <a:rPr lang="en-US" dirty="0">
                <a:latin typeface="Calibri" charset="0"/>
              </a:rPr>
              <a:t> </a:t>
            </a:r>
          </a:p>
          <a:p>
            <a:pPr eaLnBrk="1" hangingPunct="1"/>
            <a:r>
              <a:rPr lang="en-US">
                <a:latin typeface="Calibri" charset="0"/>
              </a:rPr>
              <a:t>Related task: probability of an upcoming word</a:t>
            </a:r>
          </a:p>
          <a:p>
            <a:pPr lvl="1" eaLnBrk="1" hangingPunct="1">
              <a:buNone/>
            </a:pPr>
            <a:r>
              <a:rPr lang="en-US" dirty="0">
                <a:latin typeface="Calibri" charset="0"/>
              </a:rPr>
              <a:t> </a:t>
            </a:r>
          </a:p>
          <a:p>
            <a:pPr eaLnBrk="1" hangingPunct="1"/>
            <a:r>
              <a:rPr lang="en-US">
                <a:latin typeface="Calibri" charset="0"/>
              </a:rPr>
              <a:t>A model that computes either of these</a:t>
            </a:r>
          </a:p>
          <a:p>
            <a:pPr lvl="1" eaLnBrk="1" hangingPunct="1">
              <a:buNone/>
            </a:pPr>
            <a:r>
              <a:rPr lang="en-US" dirty="0">
                <a:latin typeface="Calibri" charset="0"/>
              </a:rPr>
              <a:t>           </a:t>
            </a:r>
            <a:endParaRPr lang="en-US">
              <a:latin typeface="Calibri" charset="0"/>
            </a:endParaRPr>
          </a:p>
          <a:p>
            <a:pPr eaLnBrk="1" hangingPunct="1"/>
            <a:r>
              <a:rPr lang="en-US">
                <a:latin typeface="Calibri" charset="0"/>
              </a:rPr>
              <a:t>Better: </a:t>
            </a:r>
            <a:r>
              <a:rPr lang="en-US" b="1">
                <a:latin typeface="Calibri" charset="0"/>
              </a:rPr>
              <a:t>the grammar       </a:t>
            </a:r>
            <a:r>
              <a:rPr lang="en-US">
                <a:latin typeface="Calibri" charset="0"/>
              </a:rPr>
              <a:t>But </a:t>
            </a:r>
            <a:r>
              <a:rPr lang="en-US" b="1">
                <a:latin typeface="Calibri" charset="0"/>
              </a:rPr>
              <a:t>language model </a:t>
            </a:r>
            <a:r>
              <a:rPr lang="en-US">
                <a:latin typeface="Calibri" charset="0"/>
              </a:rPr>
              <a:t>or </a:t>
            </a:r>
            <a:r>
              <a:rPr lang="en-US" b="1">
                <a:latin typeface="Calibri" charset="0"/>
              </a:rPr>
              <a:t>LM </a:t>
            </a:r>
            <a:r>
              <a:rPr lang="en-US">
                <a:latin typeface="Calibri" charset="0"/>
              </a:rPr>
              <a:t>is standard</a:t>
            </a:r>
          </a:p>
        </p:txBody>
      </p:sp>
    </p:spTree>
    <p:extLst>
      <p:ext uri="{BB962C8B-B14F-4D97-AF65-F5344CB8AC3E}">
        <p14:creationId xmlns:p14="http://schemas.microsoft.com/office/powerpoint/2010/main" val="10254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9205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99060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997140"/>
            <a:ext cx="8229600" cy="4038600"/>
          </a:xfrm>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228600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1524000" y="4191001"/>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4724400" y="19812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4305300" y="27051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43" name="Rectangle 16"/>
          <p:cNvSpPr>
            <a:spLocks noChangeArrowheads="1"/>
          </p:cNvSpPr>
          <p:nvPr/>
        </p:nvSpPr>
        <p:spPr bwMode="auto">
          <a:xfrm rot="16200000">
            <a:off x="4991100" y="2933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reports</a:t>
            </a:r>
          </a:p>
        </p:txBody>
      </p:sp>
      <p:sp>
        <p:nvSpPr>
          <p:cNvPr id="44" name="Rectangle 17"/>
          <p:cNvSpPr>
            <a:spLocks noChangeArrowheads="1"/>
          </p:cNvSpPr>
          <p:nvPr/>
        </p:nvSpPr>
        <p:spPr bwMode="auto">
          <a:xfrm rot="16200000">
            <a:off x="56769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claims</a:t>
            </a:r>
          </a:p>
        </p:txBody>
      </p:sp>
      <p:sp>
        <p:nvSpPr>
          <p:cNvPr id="45" name="Text Box 18"/>
          <p:cNvSpPr txBox="1">
            <a:spLocks noChangeArrowheads="1"/>
          </p:cNvSpPr>
          <p:nvPr/>
        </p:nvSpPr>
        <p:spPr bwMode="auto">
          <a:xfrm rot="16200000">
            <a:off x="6423025" y="2908886"/>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61341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6804025" y="29168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7185025" y="29168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8001000" y="29718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4724400" y="41910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4305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52" name="Rectangle 7"/>
          <p:cNvSpPr>
            <a:spLocks noChangeArrowheads="1"/>
          </p:cNvSpPr>
          <p:nvPr/>
        </p:nvSpPr>
        <p:spPr bwMode="auto">
          <a:xfrm rot="16200000">
            <a:off x="4991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3" name="Rectangle 8"/>
          <p:cNvSpPr>
            <a:spLocks noChangeArrowheads="1"/>
          </p:cNvSpPr>
          <p:nvPr/>
        </p:nvSpPr>
        <p:spPr bwMode="auto">
          <a:xfrm rot="16200000">
            <a:off x="5676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4" name="Text Box 9"/>
          <p:cNvSpPr txBox="1">
            <a:spLocks noChangeArrowheads="1"/>
          </p:cNvSpPr>
          <p:nvPr/>
        </p:nvSpPr>
        <p:spPr bwMode="auto">
          <a:xfrm rot="16200000">
            <a:off x="634682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6134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675957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7216775" y="50504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8001000" y="51816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4419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sz="1400"/>
              <a:t>allegations</a:t>
            </a:r>
          </a:p>
        </p:txBody>
      </p:sp>
      <p:sp>
        <p:nvSpPr>
          <p:cNvPr id="60" name="Rectangle 24"/>
          <p:cNvSpPr>
            <a:spLocks noChangeArrowheads="1"/>
          </p:cNvSpPr>
          <p:nvPr/>
        </p:nvSpPr>
        <p:spPr bwMode="auto">
          <a:xfrm rot="16200000">
            <a:off x="5105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sz="1400"/>
              <a:t>reports</a:t>
            </a:r>
          </a:p>
        </p:txBody>
      </p:sp>
      <p:sp>
        <p:nvSpPr>
          <p:cNvPr id="61" name="Rectangle 25"/>
          <p:cNvSpPr>
            <a:spLocks noChangeArrowheads="1"/>
          </p:cNvSpPr>
          <p:nvPr/>
        </p:nvSpPr>
        <p:spPr bwMode="auto">
          <a:xfrm rot="16200000">
            <a:off x="5753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6210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6858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7315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7772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860361"/>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normAutofit fontScale="92500"/>
          </a:bodyPr>
          <a:lstStyle/>
          <a:p>
            <a:pPr marL="0" indent="0">
              <a:buNone/>
            </a:pPr>
            <a:r>
              <a:rPr lang="en-US" sz="2800" dirty="0">
                <a:latin typeface="Calibri" charset="0"/>
              </a:rPr>
              <a:t>Also called Laplace smoothing</a:t>
            </a:r>
          </a:p>
          <a:p>
            <a:pPr marL="0" indent="0">
              <a:buNone/>
            </a:pPr>
            <a:r>
              <a:rPr lang="en-US" sz="2800" dirty="0">
                <a:latin typeface="Calibri" charset="0"/>
              </a:rPr>
              <a:t>Pretend we saw each word one more time than we did</a:t>
            </a:r>
          </a:p>
          <a:p>
            <a:pPr marL="0" indent="0">
              <a:buNone/>
            </a:pPr>
            <a:r>
              <a:rPr lang="en-US" sz="2800" dirty="0">
                <a:latin typeface="Calibri" charset="0"/>
              </a:rPr>
              <a:t>Just add one to all the counts!</a:t>
            </a:r>
          </a:p>
          <a:p>
            <a:pPr marL="0" indent="0">
              <a:buNone/>
            </a:pPr>
            <a:endParaRPr lang="en-US" sz="2800" dirty="0">
              <a:latin typeface="Calibri" charset="0"/>
            </a:endParaRPr>
          </a:p>
          <a:p>
            <a:pPr marL="0" indent="0">
              <a:buNone/>
            </a:pPr>
            <a:r>
              <a:rPr lang="en-US" sz="2800" dirty="0">
                <a:latin typeface="Calibri" charset="0"/>
              </a:rPr>
              <a:t>MLE estimate:</a:t>
            </a:r>
          </a:p>
          <a:p>
            <a:pPr marL="0" indent="0">
              <a:buNone/>
            </a:pPr>
            <a:endParaRPr lang="en-US" sz="2800" dirty="0">
              <a:latin typeface="Calibri" charset="0"/>
            </a:endParaRPr>
          </a:p>
          <a:p>
            <a:pPr marL="0" indent="0">
              <a:buNone/>
            </a:pPr>
            <a:r>
              <a:rPr lang="en-US" sz="2800" dirty="0">
                <a:latin typeface="Calibri" charset="0"/>
              </a:rPr>
              <a:t>Add-1 estimate:</a:t>
            </a:r>
          </a:p>
          <a:p>
            <a:pPr marL="0" indent="0">
              <a:buNone/>
            </a:pPr>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4777801"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4777801" y="3863756"/>
                <a:ext cx="3358483" cy="684546"/>
              </a:xfrm>
              <a:prstGeom prst="rect">
                <a:avLst/>
              </a:prstGeom>
              <a:blipFill>
                <a:blip r:embed="rId3"/>
                <a:stretch>
                  <a:fillRect l="-1128"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4572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4572000" y="4806730"/>
                <a:ext cx="4045146" cy="681790"/>
              </a:xfrm>
              <a:prstGeom prst="rect">
                <a:avLst/>
              </a:prstGeom>
              <a:blipFill>
                <a:blip r:embed="rId4"/>
                <a:stretch>
                  <a:fillRect l="-1254" r="-627"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2133600"/>
            <a:ext cx="8534400" cy="3657600"/>
          </a:xfrm>
        </p:spPr>
        <p:txBody>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Interpolation, Backoff, and Web-Scale LMs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7068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7350"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5"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latin typeface="Arial" charset="0"/>
                <a:ea typeface="ＭＳ Ｐゴシック" charset="0"/>
                <a:cs typeface="ＭＳ Ｐゴシック" charset="0"/>
              </a:rPr>
              <a:t>Backoff and Interpolation</a:t>
            </a:r>
          </a:p>
        </p:txBody>
      </p:sp>
      <p:sp>
        <p:nvSpPr>
          <p:cNvPr id="57351"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6" name="Rectangle 3"/>
          <p:cNvSpPr>
            <a:spLocks noGrp="1" noChangeArrowheads="1"/>
          </p:cNvSpPr>
          <p:nvPr>
            <p:ph type="body" idx="1"/>
          </p:nvPr>
        </p:nvSpPr>
        <p:spPr>
          <a:xfrm>
            <a:off x="3556512" y="605896"/>
            <a:ext cx="4810247" cy="5646208"/>
          </a:xfrm>
        </p:spPr>
        <p:txBody>
          <a:bodyPr anchor="ctr">
            <a:normAutofit/>
          </a:bodyPr>
          <a:lstStyle/>
          <a:p>
            <a:pPr marL="0" indent="0">
              <a:buNone/>
            </a:pPr>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marL="342900" lvl="1" indent="0">
              <a:buNone/>
            </a:pPr>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marL="0" indent="0">
              <a:buNone/>
            </a:pPr>
            <a:r>
              <a:rPr lang="en-US" b="1" dirty="0" err="1">
                <a:ea typeface="ＭＳ Ｐゴシック" charset="0"/>
              </a:rPr>
              <a:t>Backoff</a:t>
            </a:r>
            <a:r>
              <a:rPr lang="en-US" b="1" dirty="0">
                <a:ea typeface="ＭＳ Ｐゴシック" charset="0"/>
              </a:rPr>
              <a:t>: </a:t>
            </a:r>
          </a:p>
          <a:p>
            <a:pPr marL="342900" lvl="1" indent="0">
              <a:buNone/>
            </a:pPr>
            <a:r>
              <a:rPr lang="en-US" dirty="0">
                <a:ea typeface="ＭＳ Ｐゴシック" charset="0"/>
              </a:rPr>
              <a:t>use trigram if you have good evidence,</a:t>
            </a:r>
          </a:p>
          <a:p>
            <a:pPr marL="342900" lvl="1" indent="0">
              <a:buNone/>
            </a:pPr>
            <a:r>
              <a:rPr lang="en-US" dirty="0">
                <a:ea typeface="ＭＳ Ｐゴシック" charset="0"/>
              </a:rPr>
              <a:t>otherwise bigram, otherwise unigram</a:t>
            </a:r>
          </a:p>
          <a:p>
            <a:pPr marL="0" indent="0">
              <a:buNone/>
            </a:pPr>
            <a:r>
              <a:rPr lang="en-US" b="1" dirty="0">
                <a:ea typeface="ＭＳ Ｐゴシック" charset="0"/>
              </a:rPr>
              <a:t>Interpolation: </a:t>
            </a:r>
          </a:p>
          <a:p>
            <a:pPr marL="342900" lvl="1" indent="0">
              <a:buNone/>
            </a:pPr>
            <a:r>
              <a:rPr lang="en-US" dirty="0">
                <a:ea typeface="ＭＳ Ｐゴシック" charset="0"/>
              </a:rPr>
              <a:t>mix unigram, bigram, trigram</a:t>
            </a:r>
          </a:p>
          <a:p>
            <a:pPr marL="342900" lvl="1" indent="0">
              <a:buNone/>
            </a:pPr>
            <a:endParaRPr lang="en-US" dirty="0">
              <a:ea typeface="ＭＳ Ｐゴシック" charset="0"/>
            </a:endParaRPr>
          </a:p>
          <a:p>
            <a:pPr marL="0" indent="0">
              <a:buNone/>
            </a:pPr>
            <a:r>
              <a:rPr lang="en-US" dirty="0">
                <a:ea typeface="ＭＳ Ｐゴシック" charset="0"/>
              </a:rPr>
              <a:t>Interpolation works better</a:t>
            </a:r>
          </a:p>
        </p:txBody>
      </p:sp>
    </p:spTree>
    <p:extLst>
      <p:ext uri="{BB962C8B-B14F-4D97-AF65-F5344CB8AC3E}">
        <p14:creationId xmlns:p14="http://schemas.microsoft.com/office/powerpoint/2010/main" val="2007421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2209800"/>
            <a:ext cx="8534400" cy="3333750"/>
          </a:xfrm>
        </p:spPr>
        <p:txBody>
          <a:bodyPr/>
          <a:lstStyle/>
          <a:p>
            <a:pPr marL="0" indent="0">
              <a:buNone/>
            </a:pPr>
            <a:r>
              <a:rPr lang="en-US" sz="2800" dirty="0">
                <a:latin typeface="Calibri" charset="0"/>
              </a:rPr>
              <a:t>Simple interpolation</a:t>
            </a:r>
          </a:p>
          <a:p>
            <a:pPr marL="0" indent="0">
              <a:buNone/>
            </a:pPr>
            <a:endParaRPr lang="en-US" sz="2800" dirty="0">
              <a:latin typeface="Calibri" charset="0"/>
            </a:endParaRPr>
          </a:p>
          <a:p>
            <a:pPr marL="0" indent="0">
              <a:buNone/>
            </a:pPr>
            <a:endParaRPr lang="en-US" sz="2800" dirty="0">
              <a:latin typeface="Calibri" charset="0"/>
            </a:endParaRPr>
          </a:p>
          <a:p>
            <a:pPr marL="0" indent="0">
              <a:buNone/>
            </a:pPr>
            <a:r>
              <a:rPr lang="en-US" sz="2800" dirty="0">
                <a:latin typeface="Calibri" charset="0"/>
              </a:rPr>
              <a:t>Lambdas conditional on context: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227143-1412-4157-960F-E42B68E81351}"/>
                  </a:ext>
                </a:extLst>
              </p:cNvPr>
              <p:cNvSpPr txBox="1"/>
              <p:nvPr/>
            </p:nvSpPr>
            <p:spPr>
              <a:xfrm>
                <a:off x="1755566" y="2740843"/>
                <a:ext cx="3968843" cy="866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2" name="TextBox 1">
                <a:extLst>
                  <a:ext uri="{FF2B5EF4-FFF2-40B4-BE49-F238E27FC236}">
                    <a16:creationId xmlns:a16="http://schemas.microsoft.com/office/drawing/2014/main" id="{04227143-1412-4157-960F-E42B68E81351}"/>
                  </a:ext>
                </a:extLst>
              </p:cNvPr>
              <p:cNvSpPr txBox="1">
                <a:spLocks noRot="1" noChangeAspect="1" noMove="1" noResize="1" noEditPoints="1" noAdjustHandles="1" noChangeArrowheads="1" noChangeShapeType="1" noTextEdit="1"/>
              </p:cNvSpPr>
              <p:nvPr/>
            </p:nvSpPr>
            <p:spPr>
              <a:xfrm>
                <a:off x="1755566" y="2740843"/>
                <a:ext cx="3968843" cy="866584"/>
              </a:xfrm>
              <a:prstGeom prst="rect">
                <a:avLst/>
              </a:prstGeom>
              <a:blipFill>
                <a:blip r:embed="rId3"/>
                <a:stretch>
                  <a:fillRect l="-637" t="-7353"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F0DA378-2BCB-43DD-AF4D-29F2ED8D5027}"/>
                  </a:ext>
                </a:extLst>
              </p:cNvPr>
              <p:cNvSpPr txBox="1"/>
              <p:nvPr/>
            </p:nvSpPr>
            <p:spPr>
              <a:xfrm>
                <a:off x="6829694" y="2703243"/>
                <a:ext cx="135601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𝑖</m:t>
                              </m:r>
                            </m:sub>
                          </m:sSub>
                          <m:r>
                            <a:rPr lang="en-US" sz="2400" i="1">
                              <a:latin typeface="Cambria Math" panose="02040503050406030204" pitchFamily="18" charset="0"/>
                            </a:rPr>
                            <m:t>=1</m:t>
                          </m:r>
                        </m:e>
                      </m:nary>
                    </m:oMath>
                  </m:oMathPara>
                </a14:m>
                <a:endParaRPr lang="en-US" sz="2400" dirty="0"/>
              </a:p>
            </p:txBody>
          </p:sp>
        </mc:Choice>
        <mc:Fallback>
          <p:sp>
            <p:nvSpPr>
              <p:cNvPr id="3" name="TextBox 2">
                <a:extLst>
                  <a:ext uri="{FF2B5EF4-FFF2-40B4-BE49-F238E27FC236}">
                    <a16:creationId xmlns:a16="http://schemas.microsoft.com/office/drawing/2014/main" id="{4F0DA378-2BCB-43DD-AF4D-29F2ED8D5027}"/>
                  </a:ext>
                </a:extLst>
              </p:cNvPr>
              <p:cNvSpPr txBox="1">
                <a:spLocks noRot="1" noChangeAspect="1" noMove="1" noResize="1" noEditPoints="1" noAdjustHandles="1" noChangeArrowheads="1" noChangeShapeType="1" noTextEdit="1"/>
              </p:cNvSpPr>
              <p:nvPr/>
            </p:nvSpPr>
            <p:spPr>
              <a:xfrm>
                <a:off x="6829694" y="2703243"/>
                <a:ext cx="1356012" cy="896207"/>
              </a:xfrm>
              <a:prstGeom prst="rect">
                <a:avLst/>
              </a:prstGeom>
              <a:blipFill>
                <a:blip r:embed="rId4"/>
                <a:stretch>
                  <a:fillRect l="-82407" t="-149296" r="-3704" b="-205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9A8A54-1CB1-429C-8CB5-671F14E52003}"/>
                  </a:ext>
                </a:extLst>
              </p:cNvPr>
              <p:cNvSpPr txBox="1"/>
              <p:nvPr/>
            </p:nvSpPr>
            <p:spPr>
              <a:xfrm>
                <a:off x="1676400" y="4572000"/>
                <a:ext cx="5030031" cy="1658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4" name="TextBox 3">
                <a:extLst>
                  <a:ext uri="{FF2B5EF4-FFF2-40B4-BE49-F238E27FC236}">
                    <a16:creationId xmlns:a16="http://schemas.microsoft.com/office/drawing/2014/main" id="{AB9A8A54-1CB1-429C-8CB5-671F14E52003}"/>
                  </a:ext>
                </a:extLst>
              </p:cNvPr>
              <p:cNvSpPr txBox="1">
                <a:spLocks noRot="1" noChangeAspect="1" noMove="1" noResize="1" noEditPoints="1" noAdjustHandles="1" noChangeArrowheads="1" noChangeShapeType="1" noTextEdit="1"/>
              </p:cNvSpPr>
              <p:nvPr/>
            </p:nvSpPr>
            <p:spPr>
              <a:xfrm>
                <a:off x="1676400" y="4572000"/>
                <a:ext cx="5030031" cy="1658531"/>
              </a:xfrm>
              <a:prstGeom prst="rect">
                <a:avLst/>
              </a:prstGeom>
              <a:blipFill>
                <a:blip r:embed="rId5"/>
                <a:stretch>
                  <a:fillRect l="-758" t="-763" b="-2290"/>
                </a:stretch>
              </a:blipFill>
            </p:spPr>
            <p:txBody>
              <a:bodyPr/>
              <a:lstStyle/>
              <a:p>
                <a:r>
                  <a:rPr lang="en-US">
                    <a:noFill/>
                  </a:rPr>
                  <a:t> </a:t>
                </a:r>
              </a:p>
            </p:txBody>
          </p:sp>
        </mc:Fallback>
      </mc:AlternateContent>
    </p:spTree>
    <p:extLst>
      <p:ext uri="{BB962C8B-B14F-4D97-AF65-F5344CB8AC3E}">
        <p14:creationId xmlns:p14="http://schemas.microsoft.com/office/powerpoint/2010/main" val="386016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is called a </a:t>
            </a:r>
            <a:r>
              <a:rPr lang="en-US" b="1" dirty="0">
                <a:latin typeface="Calibri" charset="0"/>
              </a:rPr>
              <a:t>language model</a:t>
            </a:r>
            <a:r>
              <a:rPr lang="en-US" dirty="0">
                <a:latin typeface="Calibri" charset="0"/>
              </a:rPr>
              <a:t>.</a:t>
            </a:r>
          </a:p>
          <a:p>
            <a:pPr eaLnBrk="1" hangingPunct="1"/>
            <a:r>
              <a:rPr lang="en-US" dirty="0">
                <a:latin typeface="Calibri" charset="0"/>
              </a:rPr>
              <a:t>Better: </a:t>
            </a:r>
            <a:r>
              <a:rPr lang="en-US" b="1" dirty="0">
                <a:latin typeface="Calibri" charset="0"/>
              </a:rPr>
              <a:t>the grammar       </a:t>
            </a:r>
            <a:r>
              <a:rPr lang="en-US" dirty="0">
                <a:latin typeface="Calibri" charset="0"/>
              </a:rPr>
              <a:t>But </a:t>
            </a:r>
            <a:r>
              <a:rPr lang="en-US" b="1" dirty="0">
                <a:latin typeface="Calibri" charset="0"/>
              </a:rPr>
              <a:t>language model </a:t>
            </a:r>
            <a:r>
              <a:rPr lang="en-US" dirty="0">
                <a:latin typeface="Calibri" charset="0"/>
              </a:rPr>
              <a:t>or </a:t>
            </a:r>
            <a:r>
              <a:rPr lang="en-US" b="1" dirty="0">
                <a:latin typeface="Calibri" charset="0"/>
              </a:rPr>
              <a:t>LM </a:t>
            </a:r>
            <a:r>
              <a:rPr lang="en-US" dirty="0">
                <a:latin typeface="Calibri" charset="0"/>
              </a:rPr>
              <a:t>is standard</a:t>
            </a:r>
          </a:p>
        </p:txBody>
      </p:sp>
    </p:spTree>
    <p:extLst>
      <p:ext uri="{BB962C8B-B14F-4D97-AF65-F5344CB8AC3E}">
        <p14:creationId xmlns:p14="http://schemas.microsoft.com/office/powerpoint/2010/main" val="147207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213360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259080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Training Data</a:t>
            </a:r>
          </a:p>
        </p:txBody>
      </p:sp>
      <p:sp>
        <p:nvSpPr>
          <p:cNvPr id="5" name="Round Single Corner Rectangle 4"/>
          <p:cNvSpPr/>
          <p:nvPr/>
        </p:nvSpPr>
        <p:spPr>
          <a:xfrm>
            <a:off x="4267201" y="259080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Held-Out Data</a:t>
            </a:r>
          </a:p>
        </p:txBody>
      </p:sp>
      <p:sp>
        <p:nvSpPr>
          <p:cNvPr id="6" name="Round Single Corner Rectangle 5"/>
          <p:cNvSpPr/>
          <p:nvPr/>
        </p:nvSpPr>
        <p:spPr>
          <a:xfrm>
            <a:off x="5791200" y="259080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Test </a:t>
            </a:r>
          </a:p>
          <a:p>
            <a:pPr algn="ctr"/>
            <a:r>
              <a:rPr lang="en-US" sz="2400" dirty="0"/>
              <a:t>Data</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8FCB97-8C6D-4F2A-8711-D6E4F9292CA7}"/>
                  </a:ext>
                </a:extLst>
              </p:cNvPr>
              <p:cNvSpPr txBox="1"/>
              <p:nvPr/>
            </p:nvSpPr>
            <p:spPr>
              <a:xfrm>
                <a:off x="965464" y="5334000"/>
                <a:ext cx="6603474" cy="784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𝑛</m:t>
                              </m:r>
                            </m:sub>
                          </m:sSub>
                          <m:r>
                            <a:rPr lang="en-US" sz="2100" i="1">
                              <a:latin typeface="Cambria Math" panose="02040503050406030204" pitchFamily="18" charset="0"/>
                            </a:rPr>
                            <m:t>|</m:t>
                          </m:r>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r>
                            <a:rPr lang="en-US" sz="2100" i="1">
                              <a:latin typeface="Cambria Math" panose="02040503050406030204" pitchFamily="18" charset="0"/>
                            </a:rPr>
                            <m:t>)</m:t>
                          </m:r>
                        </m:e>
                      </m:func>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𝑖</m:t>
                          </m:r>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e>
                          </m:func>
                        </m:e>
                      </m:nary>
                    </m:oMath>
                  </m:oMathPara>
                </a14:m>
                <a:endParaRPr lang="en-US" sz="2100" dirty="0"/>
              </a:p>
            </p:txBody>
          </p:sp>
        </mc:Choice>
        <mc:Fallback>
          <p:sp>
            <p:nvSpPr>
              <p:cNvPr id="2" name="TextBox 1">
                <a:extLst>
                  <a:ext uri="{FF2B5EF4-FFF2-40B4-BE49-F238E27FC236}">
                    <a16:creationId xmlns:a16="http://schemas.microsoft.com/office/drawing/2014/main" id="{D78FCB97-8C6D-4F2A-8711-D6E4F9292CA7}"/>
                  </a:ext>
                </a:extLst>
              </p:cNvPr>
              <p:cNvSpPr txBox="1">
                <a:spLocks noRot="1" noChangeAspect="1" noMove="1" noResize="1" noEditPoints="1" noAdjustHandles="1" noChangeArrowheads="1" noChangeShapeType="1" noTextEdit="1"/>
              </p:cNvSpPr>
              <p:nvPr/>
            </p:nvSpPr>
            <p:spPr>
              <a:xfrm>
                <a:off x="965464" y="5334000"/>
                <a:ext cx="6603474" cy="784189"/>
              </a:xfrm>
              <a:prstGeom prst="rect">
                <a:avLst/>
              </a:prstGeom>
              <a:blipFill>
                <a:blip r:embed="rId2"/>
                <a:stretch>
                  <a:fillRect l="-960" t="-150000" r="-960" b="-203226"/>
                </a:stretch>
              </a:blipFill>
            </p:spPr>
            <p:txBody>
              <a:bodyPr/>
              <a:lstStyle/>
              <a:p>
                <a:r>
                  <a:rPr lang="en-US">
                    <a:noFill/>
                  </a:rPr>
                  <a:t> </a:t>
                </a:r>
              </a:p>
            </p:txBody>
          </p:sp>
        </mc:Fallback>
      </mc:AlternateContent>
    </p:spTree>
    <p:extLst>
      <p:ext uri="{BB962C8B-B14F-4D97-AF65-F5344CB8AC3E}">
        <p14:creationId xmlns:p14="http://schemas.microsoft.com/office/powerpoint/2010/main" val="2419042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Unknown words: Open versus closed vocabulary tasks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If we know all the words in advanced</a:t>
            </a:r>
          </a:p>
          <a:p>
            <a:pPr lvl="1" eaLnBrk="1" hangingPunct="1"/>
            <a:r>
              <a:rPr lang="en-US" dirty="0">
                <a:latin typeface="Calibri" charset="0"/>
              </a:rPr>
              <a:t>Vocabulary V is fixed</a:t>
            </a:r>
          </a:p>
          <a:p>
            <a:pPr lvl="1" eaLnBrk="1" hangingPunct="1"/>
            <a:r>
              <a:rPr lang="en-US" dirty="0">
                <a:latin typeface="Calibri" charset="0"/>
              </a:rPr>
              <a:t>Closed vocabulary task</a:t>
            </a:r>
          </a:p>
          <a:p>
            <a:pPr eaLnBrk="1" hangingPunct="1"/>
            <a:r>
              <a:rPr lang="en-US" dirty="0">
                <a:latin typeface="Calibri" charset="0"/>
              </a:rPr>
              <a:t>Often we don’t know this</a:t>
            </a:r>
          </a:p>
          <a:p>
            <a:pPr lvl="1" eaLnBrk="1" hangingPunct="1"/>
            <a:r>
              <a:rPr lang="en-US" b="1" dirty="0">
                <a:latin typeface="Calibri" charset="0"/>
              </a:rPr>
              <a:t>Out Of Vocabulary</a:t>
            </a:r>
            <a:r>
              <a:rPr lang="en-US" dirty="0">
                <a:latin typeface="Calibri" charset="0"/>
              </a:rPr>
              <a:t> = OOV words</a:t>
            </a:r>
          </a:p>
          <a:p>
            <a:pPr lvl="1" eaLnBrk="1" hangingPunct="1"/>
            <a:r>
              <a:rPr lang="en-US" dirty="0">
                <a:latin typeface="Calibri" charset="0"/>
              </a:rPr>
              <a:t>Open vocabulary task</a:t>
            </a:r>
          </a:p>
          <a:p>
            <a:pPr eaLnBrk="1" hangingPunct="1"/>
            <a:r>
              <a:rPr lang="en-US" dirty="0">
                <a:latin typeface="Calibri" charset="0"/>
              </a:rPr>
              <a:t>Instead: create an unknown word token &lt;UNK&gt;</a:t>
            </a:r>
          </a:p>
          <a:p>
            <a:pPr lvl="1" eaLnBrk="1" hangingPunct="1"/>
            <a:r>
              <a:rPr lang="en-US" dirty="0">
                <a:latin typeface="Calibri" charset="0"/>
              </a:rPr>
              <a:t>Training of &lt;UNK&gt; probabilities</a:t>
            </a:r>
          </a:p>
          <a:p>
            <a:pPr lvl="2" eaLnBrk="1" hangingPunct="1"/>
            <a:r>
              <a:rPr lang="en-US" dirty="0">
                <a:latin typeface="Calibri" charset="0"/>
              </a:rPr>
              <a:t>Create a fixed lexicon L of size V</a:t>
            </a:r>
          </a:p>
          <a:p>
            <a:pPr lvl="2" eaLnBrk="1" hangingPunct="1"/>
            <a:r>
              <a:rPr lang="en-US" dirty="0">
                <a:latin typeface="Calibri" charset="0"/>
              </a:rPr>
              <a:t>At text normalization phase, any training word not in L changed to  &lt;UNK&gt;</a:t>
            </a:r>
          </a:p>
          <a:p>
            <a:pPr lvl="2" eaLnBrk="1" hangingPunct="1"/>
            <a:r>
              <a:rPr lang="en-US" dirty="0">
                <a:latin typeface="Calibri" charset="0"/>
              </a:rPr>
              <a:t>Now we train its probabilities like a normal word</a:t>
            </a:r>
          </a:p>
          <a:p>
            <a:pPr lvl="1" eaLnBrk="1" hangingPunct="1"/>
            <a:r>
              <a:rPr lang="en-US" dirty="0">
                <a:latin typeface="Calibri" charset="0"/>
              </a:rPr>
              <a:t>At decoding time</a:t>
            </a:r>
          </a:p>
          <a:p>
            <a:pPr lvl="2" eaLnBrk="1" hangingPunct="1"/>
            <a:r>
              <a:rPr lang="en-US" dirty="0">
                <a:latin typeface="Calibri" charset="0"/>
              </a:rPr>
              <a:t>If text input: Use UNK probabilities for any word not in training</a:t>
            </a:r>
          </a:p>
        </p:txBody>
      </p:sp>
    </p:spTree>
    <p:extLst>
      <p:ext uri="{BB962C8B-B14F-4D97-AF65-F5344CB8AC3E}">
        <p14:creationId xmlns:p14="http://schemas.microsoft.com/office/powerpoint/2010/main" val="3950412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5"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Huge web-scale n-grams</a:t>
            </a:r>
          </a:p>
        </p:txBody>
      </p:sp>
      <p:sp>
        <p:nvSpPr>
          <p:cNvPr id="75"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6" name="Rectangle 3"/>
          <p:cNvSpPr>
            <a:spLocks noGrp="1" noChangeArrowheads="1"/>
          </p:cNvSpPr>
          <p:nvPr>
            <p:ph type="body" idx="1"/>
          </p:nvPr>
        </p:nvSpPr>
        <p:spPr>
          <a:xfrm>
            <a:off x="3556512" y="605896"/>
            <a:ext cx="4810247" cy="5646208"/>
          </a:xfrm>
        </p:spPr>
        <p:txBody>
          <a:bodyPr anchor="ctr">
            <a:normAutofit/>
          </a:bodyPr>
          <a:lstStyle/>
          <a:p>
            <a:r>
              <a:rPr lang="en-US" dirty="0"/>
              <a:t>How to deal with, e.g., Google N-gram corpus</a:t>
            </a:r>
            <a:endParaRPr lang="en-US"/>
          </a:p>
          <a:p>
            <a:r>
              <a:rPr lang="en-US" dirty="0"/>
              <a:t>Pruning</a:t>
            </a:r>
            <a:endParaRPr lang="en-US"/>
          </a:p>
          <a:p>
            <a:pPr lvl="1"/>
            <a:r>
              <a:rPr lang="en-US" dirty="0"/>
              <a:t>Only store N-grams with count &gt; threshold.</a:t>
            </a:r>
            <a:endParaRPr lang="en-US"/>
          </a:p>
          <a:p>
            <a:pPr lvl="2"/>
            <a:r>
              <a:rPr lang="en-US" dirty="0"/>
              <a:t>Remove singletons of higher-order n-grams</a:t>
            </a:r>
            <a:endParaRPr lang="en-US"/>
          </a:p>
          <a:p>
            <a:pPr lvl="1"/>
            <a:r>
              <a:rPr lang="en-US" dirty="0"/>
              <a:t>Entropy-based pruning</a:t>
            </a:r>
            <a:endParaRPr lang="en-US"/>
          </a:p>
          <a:p>
            <a:r>
              <a:rPr lang="en-US" dirty="0"/>
              <a:t>Efficiency</a:t>
            </a:r>
            <a:endParaRPr lang="en-US"/>
          </a:p>
          <a:p>
            <a:pPr lvl="1"/>
            <a:r>
              <a:rPr lang="en-US" dirty="0"/>
              <a:t>Efficient data structures like tries</a:t>
            </a:r>
            <a:endParaRPr lang="en-US"/>
          </a:p>
          <a:p>
            <a:pPr lvl="1"/>
            <a:r>
              <a:rPr lang="en-US" dirty="0"/>
              <a:t>Bloom filters: approximate language models</a:t>
            </a:r>
            <a:endParaRPr lang="en-US"/>
          </a:p>
          <a:p>
            <a:pPr lvl="1"/>
            <a:r>
              <a:rPr lang="en-US" dirty="0"/>
              <a:t>Store words as indexes, not strings</a:t>
            </a:r>
            <a:endParaRPr lang="en-US"/>
          </a:p>
          <a:p>
            <a:pPr lvl="2"/>
            <a:r>
              <a:rPr lang="en-US" dirty="0"/>
              <a:t>Use Huffman coding to fit large numbers of words into two bytes</a:t>
            </a:r>
            <a:endParaRPr lang="en-US"/>
          </a:p>
          <a:p>
            <a:pPr lvl="1"/>
            <a:r>
              <a:rPr lang="en-US" dirty="0"/>
              <a:t>Quantize probabilities (4-8 bits instead of 8-byte float)</a:t>
            </a:r>
            <a:endParaRPr lang="en-US"/>
          </a:p>
          <a:p>
            <a:pPr lvl="1"/>
            <a:endParaRPr lang="en-US" dirty="0"/>
          </a:p>
        </p:txBody>
      </p:sp>
    </p:spTree>
    <p:extLst>
      <p:ext uri="{BB962C8B-B14F-4D97-AF65-F5344CB8AC3E}">
        <p14:creationId xmlns:p14="http://schemas.microsoft.com/office/powerpoint/2010/main" val="1922144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189"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678B12-C988-4E2E-8068-8D09A7B8F358}"/>
                  </a:ext>
                </a:extLst>
              </p:cNvPr>
              <p:cNvSpPr txBox="1"/>
              <p:nvPr/>
            </p:nvSpPr>
            <p:spPr>
              <a:xfrm>
                <a:off x="797425" y="3233915"/>
                <a:ext cx="543475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 </m:t>
                                  </m:r>
                                </m:num>
                                <m:den>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e>
                                  </m:d>
                                </m:den>
                              </m:f>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&gt;0</m:t>
                              </m:r>
                            </m:e>
                            <m:e>
                              <m:r>
                                <a:rPr lang="en-US" i="1">
                                  <a:latin typeface="Cambria Math" panose="02040503050406030204" pitchFamily="18" charset="0"/>
                                </a:rPr>
                                <m:t>0.4</m:t>
                              </m:r>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+2</m:t>
                                      </m:r>
                                    </m:sub>
                                    <m:sup>
                                      <m:r>
                                        <a:rPr lang="en-US" i="1">
                                          <a:latin typeface="Cambria Math" panose="02040503050406030204" pitchFamily="18" charset="0"/>
                                        </a:rPr>
                                        <m:t>𝑖</m:t>
                                      </m:r>
                                      <m:r>
                                        <a:rPr lang="en-US" i="1">
                                          <a:latin typeface="Cambria Math" panose="02040503050406030204" pitchFamily="18" charset="0"/>
                                        </a:rPr>
                                        <m:t>−1</m:t>
                                      </m:r>
                                    </m:sup>
                                  </m:sSubSup>
                                </m:e>
                              </m:d>
                              <m:r>
                                <a:rPr lang="en-US" i="1">
                                  <a:latin typeface="Cambria Math" panose="02040503050406030204" pitchFamily="18" charset="0"/>
                                </a:rPr>
                                <m:t> </m:t>
                              </m:r>
                              <m:r>
                                <m:rPr>
                                  <m:nor/>
                                </m:rPr>
                                <a:rPr lang="en-US">
                                  <a:latin typeface="Cambria Math" panose="02040503050406030204" pitchFamily="18" charset="0"/>
                                </a:rPr>
                                <m:t>otherwise</m:t>
                              </m:r>
                            </m:e>
                          </m:eqArr>
                        </m:e>
                      </m:d>
                    </m:oMath>
                  </m:oMathPara>
                </a14:m>
                <a:endParaRPr lang="en-US" dirty="0"/>
              </a:p>
            </p:txBody>
          </p:sp>
        </mc:Choice>
        <mc:Fallback>
          <p:sp>
            <p:nvSpPr>
              <p:cNvPr id="7" name="TextBox 6">
                <a:extLst>
                  <a:ext uri="{FF2B5EF4-FFF2-40B4-BE49-F238E27FC236}">
                    <a16:creationId xmlns:a16="http://schemas.microsoft.com/office/drawing/2014/main" id="{6B678B12-C988-4E2E-8068-8D09A7B8F358}"/>
                  </a:ext>
                </a:extLst>
              </p:cNvPr>
              <p:cNvSpPr txBox="1">
                <a:spLocks noRot="1" noChangeAspect="1" noMove="1" noResize="1" noEditPoints="1" noAdjustHandles="1" noChangeArrowheads="1" noChangeShapeType="1" noTextEdit="1"/>
              </p:cNvSpPr>
              <p:nvPr/>
            </p:nvSpPr>
            <p:spPr>
              <a:xfrm>
                <a:off x="797425" y="3233915"/>
                <a:ext cx="5434758" cy="1248547"/>
              </a:xfrm>
              <a:prstGeom prst="rect">
                <a:avLst/>
              </a:prstGeom>
              <a:blipFill>
                <a:blip r:embed="rId2"/>
                <a:stretch>
                  <a:fillRect l="-466" r="-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FE4FDC4-812B-4836-92F3-EEBDFC2DEDEA}"/>
                  </a:ext>
                </a:extLst>
              </p:cNvPr>
              <p:cNvSpPr txBox="1"/>
              <p:nvPr/>
            </p:nvSpPr>
            <p:spPr>
              <a:xfrm>
                <a:off x="2676144" y="4753577"/>
                <a:ext cx="1895327"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num>
                        <m:den>
                          <m:r>
                            <a:rPr lang="en-US" i="1">
                              <a:latin typeface="Cambria Math" panose="02040503050406030204" pitchFamily="18" charset="0"/>
                            </a:rPr>
                            <m:t>𝑁</m:t>
                          </m:r>
                        </m:den>
                      </m:f>
                    </m:oMath>
                  </m:oMathPara>
                </a14:m>
                <a:endParaRPr lang="en-US" dirty="0"/>
              </a:p>
            </p:txBody>
          </p:sp>
        </mc:Choice>
        <mc:Fallback>
          <p:sp>
            <p:nvSpPr>
              <p:cNvPr id="8" name="TextBox 7">
                <a:extLst>
                  <a:ext uri="{FF2B5EF4-FFF2-40B4-BE49-F238E27FC236}">
                    <a16:creationId xmlns:a16="http://schemas.microsoft.com/office/drawing/2014/main" id="{7FE4FDC4-812B-4836-92F3-EEBDFC2DEDEA}"/>
                  </a:ext>
                </a:extLst>
              </p:cNvPr>
              <p:cNvSpPr txBox="1">
                <a:spLocks noRot="1" noChangeAspect="1" noMove="1" noResize="1" noEditPoints="1" noAdjustHandles="1" noChangeArrowheads="1" noChangeShapeType="1" noTextEdit="1"/>
              </p:cNvSpPr>
              <p:nvPr/>
            </p:nvSpPr>
            <p:spPr>
              <a:xfrm>
                <a:off x="2676144" y="4753577"/>
                <a:ext cx="1895327" cy="535724"/>
              </a:xfrm>
              <a:prstGeom prst="rect">
                <a:avLst/>
              </a:prstGeom>
              <a:blipFill>
                <a:blip r:embed="rId3"/>
                <a:stretch>
                  <a:fillRect l="-2000" b="-13953"/>
                </a:stretch>
              </a:blipFill>
            </p:spPr>
            <p:txBody>
              <a:bodyPr/>
              <a:lstStyle/>
              <a:p>
                <a:r>
                  <a:rPr lang="en-US">
                    <a:noFill/>
                  </a:rPr>
                  <a:t> </a:t>
                </a:r>
              </a:p>
            </p:txBody>
          </p:sp>
        </mc:Fallback>
      </mc:AlternateContent>
    </p:spTree>
    <p:extLst>
      <p:ext uri="{BB962C8B-B14F-4D97-AF65-F5344CB8AC3E}">
        <p14:creationId xmlns:p14="http://schemas.microsoft.com/office/powerpoint/2010/main" val="1135201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spTree>
    <p:extLst>
      <p:ext uri="{BB962C8B-B14F-4D97-AF65-F5344CB8AC3E}">
        <p14:creationId xmlns:p14="http://schemas.microsoft.com/office/powerpoint/2010/main" val="3923237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idx="1"/>
          </p:nvPr>
        </p:nvSpPr>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marL="0" indent="0">
              <a:buNone/>
            </a:pPr>
            <a:endParaRPr lang="en-US" sz="18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E90F030-BF85-40FD-A74F-D8F49976E06A}"/>
                  </a:ext>
                </a:extLst>
              </p:cNvPr>
              <p:cNvSpPr txBox="1"/>
              <p:nvPr/>
            </p:nvSpPr>
            <p:spPr>
              <a:xfrm>
                <a:off x="968710" y="4306225"/>
                <a:ext cx="6485686" cy="584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𝐶𝐴𝐶𝐻𝐸</m:t>
                          </m:r>
                        </m:sub>
                      </m:sSub>
                      <m:d>
                        <m:dPr>
                          <m:ctrlPr>
                            <a:rPr lang="en-US" i="1">
                              <a:latin typeface="Cambria Math" panose="02040503050406030204" pitchFamily="18" charset="0"/>
                            </a:rPr>
                          </m:ctrlPr>
                        </m:dPr>
                        <m:e>
                          <m:r>
                            <a:rPr lang="en-US" i="1">
                              <a:latin typeface="Cambria Math" panose="02040503050406030204" pitchFamily="18" charset="0"/>
                            </a:rPr>
                            <m:t>𝑤</m:t>
                          </m:r>
                        </m:e>
                        <m:e>
                          <m:r>
                            <a:rPr lang="en-US" i="1">
                              <a:latin typeface="Cambria Math" panose="02040503050406030204" pitchFamily="18" charset="0"/>
                            </a:rPr>
                            <m:t>h𝑖𝑠𝑡𝑜𝑟𝑦</m:t>
                          </m:r>
                        </m:e>
                      </m:d>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𝜆</m:t>
                          </m:r>
                        </m:e>
                      </m:d>
                      <m:f>
                        <m:fPr>
                          <m:ctrlPr>
                            <a:rPr lang="en-US" i="1">
                              <a:latin typeface="Cambria Math" panose="02040503050406030204" pitchFamily="18" charset="0"/>
                            </a:rPr>
                          </m:ctrlPr>
                        </m:fPr>
                        <m:num>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h𝑖𝑠𝑡𝑜𝑟𝑦</m:t>
                              </m:r>
                            </m:e>
                          </m:d>
                        </m:num>
                        <m:den>
                          <m:r>
                            <a:rPr lang="en-US" i="1">
                              <a:latin typeface="Cambria Math" panose="02040503050406030204" pitchFamily="18" charset="0"/>
                            </a:rPr>
                            <m:t>|</m:t>
                          </m:r>
                          <m:r>
                            <a:rPr lang="en-US" i="1">
                              <a:latin typeface="Cambria Math" panose="02040503050406030204" pitchFamily="18" charset="0"/>
                            </a:rPr>
                            <m:t>h𝑖𝑠𝑡𝑜𝑟𝑦</m:t>
                          </m:r>
                          <m:r>
                            <a:rPr lang="en-US" i="1">
                              <a:latin typeface="Cambria Math" panose="02040503050406030204" pitchFamily="18" charset="0"/>
                            </a:rPr>
                            <m:t>|</m:t>
                          </m:r>
                        </m:den>
                      </m:f>
                    </m:oMath>
                  </m:oMathPara>
                </a14:m>
                <a:endParaRPr lang="en-US" dirty="0"/>
              </a:p>
            </p:txBody>
          </p:sp>
        </mc:Choice>
        <mc:Fallback>
          <p:sp>
            <p:nvSpPr>
              <p:cNvPr id="2" name="TextBox 1">
                <a:extLst>
                  <a:ext uri="{FF2B5EF4-FFF2-40B4-BE49-F238E27FC236}">
                    <a16:creationId xmlns:a16="http://schemas.microsoft.com/office/drawing/2014/main" id="{3E90F030-BF85-40FD-A74F-D8F49976E06A}"/>
                  </a:ext>
                </a:extLst>
              </p:cNvPr>
              <p:cNvSpPr txBox="1">
                <a:spLocks noRot="1" noChangeAspect="1" noMove="1" noResize="1" noEditPoints="1" noAdjustHandles="1" noChangeArrowheads="1" noChangeShapeType="1" noTextEdit="1"/>
              </p:cNvSpPr>
              <p:nvPr/>
            </p:nvSpPr>
            <p:spPr>
              <a:xfrm>
                <a:off x="968710" y="4306225"/>
                <a:ext cx="6485686" cy="584840"/>
              </a:xfrm>
              <a:prstGeom prst="rect">
                <a:avLst/>
              </a:prstGeom>
              <a:blipFill>
                <a:blip r:embed="rId3"/>
                <a:stretch>
                  <a:fillRect l="-195" b="-19149"/>
                </a:stretch>
              </a:blipFill>
            </p:spPr>
            <p:txBody>
              <a:bodyPr/>
              <a:lstStyle/>
              <a:p>
                <a:r>
                  <a:rPr lang="en-US">
                    <a:noFill/>
                  </a:rPr>
                  <a:t> </a:t>
                </a:r>
              </a:p>
            </p:txBody>
          </p:sp>
        </mc:Fallback>
      </mc:AlternateContent>
    </p:spTree>
    <p:extLst>
      <p:ext uri="{BB962C8B-B14F-4D97-AF65-F5344CB8AC3E}">
        <p14:creationId xmlns:p14="http://schemas.microsoft.com/office/powerpoint/2010/main" val="155626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400"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3200"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3200" dirty="0" err="1">
                <a:solidFill>
                  <a:srgbClr val="800000"/>
                </a:solidFill>
                <a:latin typeface="Lucida Sans" charset="0"/>
                <a:ea typeface="ＭＳ Ｐゴシック" charset="0"/>
                <a:cs typeface="ＭＳ Ｐゴシック" charset="0"/>
              </a:rPr>
              <a:t>Kneser</a:t>
            </a:r>
            <a:r>
              <a:rPr lang="en-US" sz="3200"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2757751018"/>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371600" y="1143000"/>
            <a:ext cx="7467600" cy="742950"/>
          </a:xfrm>
        </p:spPr>
        <p:txBody>
          <a:bodyPr>
            <a:normAutofit fontScale="90000"/>
          </a:bodyPr>
          <a:lstStyle/>
          <a:p>
            <a:pPr eaLnBrk="1" hangingPunct="1"/>
            <a:r>
              <a:rPr lang="en-US" dirty="0">
                <a:latin typeface="Arial" charset="0"/>
                <a:ea typeface="ＭＳ Ｐゴシック" charset="0"/>
                <a:cs typeface="ＭＳ Ｐゴシック" charset="0"/>
              </a:rPr>
              <a:t>Absolute discounting: just subtract a little from each count</a:t>
            </a:r>
          </a:p>
        </p:txBody>
      </p:sp>
      <p:sp>
        <p:nvSpPr>
          <p:cNvPr id="71682" name="Rectangle 3"/>
          <p:cNvSpPr>
            <a:spLocks noGrp="1" noChangeArrowheads="1"/>
          </p:cNvSpPr>
          <p:nvPr>
            <p:ph type="body" idx="1"/>
          </p:nvPr>
        </p:nvSpPr>
        <p:spPr>
          <a:xfrm>
            <a:off x="228600" y="2057401"/>
            <a:ext cx="5334000" cy="3809999"/>
          </a:xfrm>
        </p:spPr>
        <p:txBody>
          <a:bodyPr>
            <a:normAutofit fontScale="85000" lnSpcReduction="20000"/>
          </a:bodyPr>
          <a:lstStyle/>
          <a:p>
            <a:pPr eaLnBrk="1" hangingPunct="1">
              <a:lnSpc>
                <a:spcPct val="90000"/>
              </a:lnSpc>
            </a:pPr>
            <a:r>
              <a:rPr lang="en-US" dirty="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a:latin typeface="Calibri"/>
                <a:ea typeface="ＭＳ Ｐゴシック" charset="0"/>
                <a:cs typeface="Calibri"/>
              </a:rPr>
              <a:t>How much to subtract ?</a:t>
            </a:r>
          </a:p>
          <a:p>
            <a:pPr>
              <a:lnSpc>
                <a:spcPct val="90000"/>
              </a:lnSpc>
            </a:pPr>
            <a:endParaRPr lang="en-US" sz="1200" dirty="0">
              <a:ea typeface="ＭＳ Ｐゴシック" charset="0"/>
              <a:cs typeface="Calibri"/>
            </a:endParaRPr>
          </a:p>
          <a:p>
            <a:pPr>
              <a:lnSpc>
                <a:spcPct val="90000"/>
              </a:lnSpc>
            </a:pPr>
            <a:r>
              <a:rPr lang="en-US" dirty="0">
                <a:ea typeface="ＭＳ Ｐゴシック" charset="0"/>
                <a:cs typeface="Calibri"/>
              </a:rPr>
              <a:t>Church and Gale (1991)’s clever idea</a:t>
            </a:r>
          </a:p>
          <a:p>
            <a:pPr>
              <a:lnSpc>
                <a:spcPct val="90000"/>
              </a:lnSpc>
            </a:pPr>
            <a:r>
              <a:rPr lang="en-US" dirty="0">
                <a:ea typeface="ＭＳ Ｐゴシック" charset="0"/>
                <a:cs typeface="Calibri"/>
              </a:rPr>
              <a:t>Divide up 22 million words of AP Newswire</a:t>
            </a:r>
          </a:p>
          <a:p>
            <a:pPr lvl="1">
              <a:lnSpc>
                <a:spcPct val="90000"/>
              </a:lnSpc>
            </a:pPr>
            <a:r>
              <a:rPr lang="en-US" dirty="0">
                <a:ea typeface="ＭＳ Ｐゴシック" charset="0"/>
                <a:cs typeface="Calibri"/>
              </a:rPr>
              <a:t>Training and held-out set</a:t>
            </a:r>
          </a:p>
          <a:p>
            <a:pPr lvl="1">
              <a:lnSpc>
                <a:spcPct val="90000"/>
              </a:lnSpc>
            </a:pPr>
            <a:r>
              <a:rPr lang="en-US" dirty="0">
                <a:ea typeface="ＭＳ Ｐゴシック" charset="0"/>
                <a:cs typeface="Calibri"/>
              </a:rPr>
              <a:t>for each bigram in the training set</a:t>
            </a:r>
          </a:p>
          <a:p>
            <a:pPr lvl="1">
              <a:lnSpc>
                <a:spcPct val="90000"/>
              </a:lnSpc>
            </a:pPr>
            <a:r>
              <a:rPr lang="en-US" dirty="0">
                <a:ea typeface="ＭＳ Ｐゴシック" charset="0"/>
                <a:cs typeface="Calibri"/>
              </a:rPr>
              <a:t>see the actual count in the held-out set!</a:t>
            </a:r>
          </a:p>
          <a:p>
            <a:pPr eaLnBrk="1" hangingPunct="1">
              <a:lnSpc>
                <a:spcPct val="90000"/>
              </a:lnSpc>
            </a:pPr>
            <a:endParaRPr lang="en-US"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r>
              <a:rPr lang="en-US" dirty="0">
                <a:latin typeface="Calibri"/>
                <a:ea typeface="ＭＳ Ｐゴシック" charset="0"/>
                <a:cs typeface="Calibri"/>
              </a:rPr>
              <a:t>It sure looks like c* = (c - .75)</a:t>
            </a: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marL="0" indent="0">
              <a:buNone/>
            </a:pPr>
            <a:endParaRPr lang="en-US" dirty="0">
              <a:latin typeface="Calibri"/>
              <a:ea typeface="ＭＳ Ｐゴシック" charset="0"/>
              <a:cs typeface="Calibri"/>
            </a:endParaRPr>
          </a:p>
          <a:p>
            <a:pPr eaLnBrk="1" hangingPunct="1">
              <a:lnSpc>
                <a:spcPct val="90000"/>
              </a:lnSpc>
            </a:pPr>
            <a:endParaRPr lang="en-US" dirty="0">
              <a:latin typeface="Calibri"/>
              <a:ea typeface="ＭＳ Ｐゴシック" charset="0"/>
              <a:cs typeface="Calibri"/>
            </a:endParaRPr>
          </a:p>
        </p:txBody>
      </p:sp>
      <p:graphicFrame>
        <p:nvGraphicFramePr>
          <p:cNvPr id="1472517" name="Group 5"/>
          <p:cNvGraphicFramePr>
            <a:graphicFrameLocks noGrp="1"/>
          </p:cNvGraphicFramePr>
          <p:nvPr/>
        </p:nvGraphicFramePr>
        <p:xfrm>
          <a:off x="5867400" y="2057400"/>
          <a:ext cx="3200400" cy="3717036"/>
        </p:xfrm>
        <a:graphic>
          <a:graphicData uri="http://schemas.openxmlformats.org/drawingml/2006/table">
            <a:tbl>
              <a:tblPr/>
              <a:tblGrid>
                <a:gridCol w="14224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562356">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training</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a:t>
                      </a:r>
                      <a:r>
                        <a:rPr kumimoji="0" lang="en-US" sz="1800" b="0" i="0" u="none" strike="noStrike" cap="none" normalizeH="0" baseline="0" dirty="0" err="1">
                          <a:ln>
                            <a:noFill/>
                          </a:ln>
                          <a:solidFill>
                            <a:schemeClr val="tx1"/>
                          </a:solidFill>
                          <a:effectLst/>
                          <a:latin typeface="Calibri"/>
                          <a:ea typeface="ＭＳ Ｐゴシック" charset="-128"/>
                          <a:cs typeface="Calibri"/>
                        </a:rPr>
                        <a:t>heldout</a:t>
                      </a:r>
                      <a:r>
                        <a:rPr kumimoji="0" lang="en-US" sz="1800" b="0" i="0" u="none" strike="noStrike" cap="none" normalizeH="0" baseline="0" dirty="0">
                          <a:ln>
                            <a:noFill/>
                          </a:ln>
                          <a:solidFill>
                            <a:schemeClr val="tx1"/>
                          </a:solidFill>
                          <a:effectLst/>
                          <a:latin typeface="Calibri"/>
                          <a:ea typeface="ＭＳ Ｐゴシック" charset="-128"/>
                          <a:cs typeface="Calibri"/>
                        </a:rPr>
                        <a:t> set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.0000270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0.448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1.25</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2.24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9</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8.26</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29163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304800" y="2209800"/>
            <a:ext cx="8534400" cy="3790950"/>
          </a:xfrm>
        </p:spPr>
        <p:txBody>
          <a:bodyPr/>
          <a:lstStyle/>
          <a:p>
            <a:r>
              <a:rPr lang="en-US" dirty="0">
                <a:ea typeface="ＭＳ Ｐゴシック" charset="0"/>
                <a:cs typeface="Calibri"/>
              </a:rPr>
              <a:t>Save ourselves some time and just subtract 0.75 (or some d)!</a:t>
            </a: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marL="342892" lvl="1" indent="-342892">
              <a:buClr>
                <a:srgbClr val="CC0000"/>
              </a:buClr>
            </a:pPr>
            <a:r>
              <a:rPr lang="en-US" sz="2400" dirty="0">
                <a:ea typeface="ＭＳ Ｐゴシック" charset="0"/>
                <a:cs typeface="Calibri"/>
              </a:rPr>
              <a:t>(Maybe keeping a couple extra values of d for counts 1 and 2)</a:t>
            </a:r>
            <a:endParaRPr lang="en-US" sz="2800" dirty="0">
              <a:ea typeface="ＭＳ Ｐゴシック" charset="0"/>
              <a:cs typeface="Calibri"/>
            </a:endParaRPr>
          </a:p>
          <a:p>
            <a:r>
              <a:rPr lang="en-US" sz="2800" dirty="0">
                <a:ea typeface="ＭＳ Ｐゴシック" charset="0"/>
                <a:cs typeface="Calibri"/>
              </a:rPr>
              <a:t>But should we really just use the regular unigram P(w)?</a:t>
            </a:r>
            <a:endParaRPr lang="en-US" sz="3600" dirty="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68</a:t>
            </a:fld>
            <a:endParaRPr lang="en-US" dirty="0"/>
          </a:p>
        </p:txBody>
      </p:sp>
      <p:sp>
        <p:nvSpPr>
          <p:cNvPr id="5" name="TextBox 4"/>
          <p:cNvSpPr txBox="1"/>
          <p:nvPr/>
        </p:nvSpPr>
        <p:spPr>
          <a:xfrm>
            <a:off x="3657600" y="2743201"/>
            <a:ext cx="1927066" cy="369332"/>
          </a:xfrm>
          <a:prstGeom prst="rect">
            <a:avLst/>
          </a:prstGeom>
          <a:noFill/>
        </p:spPr>
        <p:txBody>
          <a:bodyPr wrap="none" rtlCol="0">
            <a:spAutoFit/>
          </a:bodyPr>
          <a:lstStyle/>
          <a:p>
            <a:r>
              <a:rPr lang="en-US" dirty="0">
                <a:solidFill>
                  <a:srgbClr val="FF0000"/>
                </a:solidFill>
              </a:rPr>
              <a:t>discounted bigram</a:t>
            </a:r>
          </a:p>
        </p:txBody>
      </p:sp>
      <p:sp>
        <p:nvSpPr>
          <p:cNvPr id="7" name="TextBox 6"/>
          <p:cNvSpPr txBox="1"/>
          <p:nvPr/>
        </p:nvSpPr>
        <p:spPr>
          <a:xfrm>
            <a:off x="7848600" y="3974069"/>
            <a:ext cx="960584" cy="369332"/>
          </a:xfrm>
          <a:prstGeom prst="rect">
            <a:avLst/>
          </a:prstGeom>
          <a:noFill/>
        </p:spPr>
        <p:txBody>
          <a:bodyPr wrap="none" rtlCol="0">
            <a:spAutoFit/>
          </a:bodyPr>
          <a:lstStyle/>
          <a:p>
            <a:r>
              <a:rPr lang="en-US" dirty="0">
                <a:solidFill>
                  <a:srgbClr val="FF0000"/>
                </a:solidFill>
              </a:rPr>
              <a:t>unigram</a:t>
            </a:r>
          </a:p>
        </p:txBody>
      </p:sp>
      <p:sp>
        <p:nvSpPr>
          <p:cNvPr id="8" name="TextBox 7"/>
          <p:cNvSpPr txBox="1"/>
          <p:nvPr/>
        </p:nvSpPr>
        <p:spPr>
          <a:xfrm>
            <a:off x="6553200" y="2819400"/>
            <a:ext cx="1678152" cy="307777"/>
          </a:xfrm>
          <a:prstGeom prst="rect">
            <a:avLst/>
          </a:prstGeom>
          <a:noFill/>
        </p:spPr>
        <p:txBody>
          <a:bodyPr wrap="none" rtlCol="0">
            <a:spAutoFit/>
          </a:bodyPr>
          <a:lstStyle/>
          <a:p>
            <a:r>
              <a:rPr lang="en-US" sz="1400" dirty="0">
                <a:solidFill>
                  <a:srgbClr val="FF0000"/>
                </a:solidFill>
              </a:rPr>
              <a:t>Interpolation weight</a:t>
            </a:r>
          </a:p>
        </p:txBody>
      </p:sp>
      <p:cxnSp>
        <p:nvCxnSpPr>
          <p:cNvPr id="10" name="Straight Arrow Connector 9"/>
          <p:cNvCxnSpPr/>
          <p:nvPr/>
        </p:nvCxnSpPr>
        <p:spPr bwMode="auto">
          <a:xfrm flipH="1">
            <a:off x="7162800" y="3124200"/>
            <a:ext cx="2286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8077200" y="3810000"/>
            <a:ext cx="228600" cy="2286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B703A96-FA1B-4405-AAE7-1BA08FEB6FD1}"/>
                  </a:ext>
                </a:extLst>
              </p:cNvPr>
              <p:cNvSpPr txBox="1"/>
              <p:nvPr/>
            </p:nvSpPr>
            <p:spPr>
              <a:xfrm>
                <a:off x="304801" y="3231710"/>
                <a:ext cx="8324587"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𝐴𝑏𝑠𝑜𝑙𝑢𝑡𝑒𝐷𝑖𝑠𝑐𝑜𝑢𝑛𝑡𝑖𝑛𝑔</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i="1">
                              <a:latin typeface="Cambria Math" panose="02040503050406030204" pitchFamily="18" charset="0"/>
                            </a:rPr>
                            <m:t>𝑑</m:t>
                          </m:r>
                        </m:num>
                        <m:den>
                          <m:r>
                            <a:rPr lang="en-US" sz="2400" i="1">
                              <a:latin typeface="Cambria Math" panose="02040503050406030204" pitchFamily="18" charset="0"/>
                            </a:rPr>
                            <m:t>𝑐</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den>
                      </m:f>
                      <m:r>
                        <a:rPr lang="en-US" sz="2400" i="1">
                          <a:latin typeface="Cambria Math" panose="02040503050406030204" pitchFamily="18" charset="0"/>
                        </a:rPr>
                        <m:t>+</m:t>
                      </m:r>
                      <m:r>
                        <a:rPr lang="en-US" sz="2400" i="1">
                          <a:latin typeface="Cambria Math" panose="02040503050406030204" pitchFamily="18" charset="0"/>
                        </a:rPr>
                        <m:t>𝜆</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5B703A96-FA1B-4405-AAE7-1BA08FEB6FD1}"/>
                  </a:ext>
                </a:extLst>
              </p:cNvPr>
              <p:cNvSpPr txBox="1">
                <a:spLocks noRot="1" noChangeAspect="1" noMove="1" noResize="1" noEditPoints="1" noAdjustHandles="1" noChangeArrowheads="1" noChangeShapeType="1" noTextEdit="1"/>
              </p:cNvSpPr>
              <p:nvPr/>
            </p:nvSpPr>
            <p:spPr>
              <a:xfrm>
                <a:off x="304801" y="3231710"/>
                <a:ext cx="8324587" cy="782265"/>
              </a:xfrm>
              <a:prstGeom prst="rect">
                <a:avLst/>
              </a:prstGeom>
              <a:blipFill>
                <a:blip r:embed="rId2"/>
                <a:stretch>
                  <a:fillRect l="-458" r="-763" b="-15873"/>
                </a:stretch>
              </a:blipFill>
            </p:spPr>
            <p:txBody>
              <a:bodyPr/>
              <a:lstStyle/>
              <a:p>
                <a:r>
                  <a:rPr lang="en-US">
                    <a:noFill/>
                  </a:rPr>
                  <a:t> </a:t>
                </a:r>
              </a:p>
            </p:txBody>
          </p:sp>
        </mc:Fallback>
      </mc:AlternateContent>
    </p:spTree>
    <p:extLst>
      <p:ext uri="{BB962C8B-B14F-4D97-AF65-F5344CB8AC3E}">
        <p14:creationId xmlns:p14="http://schemas.microsoft.com/office/powerpoint/2010/main" val="22231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457200" y="1905000"/>
            <a:ext cx="8686800" cy="3333750"/>
          </a:xfrm>
        </p:spPr>
        <p:txBody>
          <a:bodyPr/>
          <a:lstStyle/>
          <a:p>
            <a:pPr eaLnBrk="1" hangingPunct="1"/>
            <a:r>
              <a:rPr lang="en-US" altLang="ja-JP" dirty="0">
                <a:latin typeface="Calibri"/>
                <a:ea typeface="ＭＳ Ｐゴシック" charset="0"/>
                <a:cs typeface="Calibri"/>
              </a:rPr>
              <a:t>Better estimate for probabilities of lower-order unigrams!</a:t>
            </a:r>
          </a:p>
          <a:p>
            <a:pPr lvl="1"/>
            <a:r>
              <a:rPr lang="en-US" dirty="0">
                <a:latin typeface="Calibri"/>
                <a:ea typeface="ＭＳ Ｐゴシック" charset="0"/>
                <a:cs typeface="Calibri"/>
              </a:rPr>
              <a:t>Shannon game:  </a:t>
            </a:r>
            <a:r>
              <a:rPr lang="en-US" i="1" dirty="0"/>
              <a:t>I can’t see without my reading</a:t>
            </a:r>
            <a:r>
              <a:rPr lang="en-US" i="1" dirty="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a:latin typeface="Calibri"/>
                <a:ea typeface="ＭＳ Ｐゴシック" charset="0"/>
                <a:cs typeface="Calibri"/>
              </a:rPr>
              <a:t>“Francisco” is more common than “glasses”</a:t>
            </a:r>
          </a:p>
          <a:p>
            <a:pPr lvl="1" eaLnBrk="1" hangingPunct="1"/>
            <a:r>
              <a:rPr lang="en-US" dirty="0">
                <a:latin typeface="Calibri"/>
                <a:ea typeface="ＭＳ Ｐゴシック" charset="0"/>
                <a:cs typeface="Calibri"/>
              </a:rPr>
              <a:t>… but “</a:t>
            </a:r>
            <a:r>
              <a:rPr lang="en-US" altLang="ja-JP" dirty="0">
                <a:latin typeface="Calibri"/>
                <a:ea typeface="ＭＳ Ｐゴシック" charset="0"/>
                <a:cs typeface="Calibri"/>
              </a:rPr>
              <a:t>Francisco” always follows “San”</a:t>
            </a:r>
          </a:p>
          <a:p>
            <a:r>
              <a:rPr lang="en-US" altLang="ja-JP" dirty="0">
                <a:latin typeface="Calibri"/>
                <a:ea typeface="ＭＳ Ｐゴシック" charset="0"/>
                <a:cs typeface="Calibri"/>
              </a:rPr>
              <a:t>The unigram is useful exactly when we haven’t seen this bigram!</a:t>
            </a:r>
          </a:p>
          <a:p>
            <a:r>
              <a:rPr lang="en-US" altLang="ja-JP" dirty="0">
                <a:latin typeface="Calibri"/>
                <a:ea typeface="ＭＳ Ｐゴシック" charset="0"/>
                <a:cs typeface="Calibri"/>
              </a:rPr>
              <a:t>Instead of  P(w): “How likely is w”</a:t>
            </a:r>
          </a:p>
          <a:p>
            <a:r>
              <a:rPr lang="en-US" altLang="ja-JP" dirty="0" err="1">
                <a:latin typeface="Calibri"/>
                <a:ea typeface="ＭＳ Ｐゴシック" charset="0"/>
                <a:cs typeface="Calibri"/>
              </a:rPr>
              <a:t>P</a:t>
            </a:r>
            <a:r>
              <a:rPr lang="en-US" altLang="ja-JP" baseline="-25000" dirty="0" err="1">
                <a:latin typeface="Calibri"/>
                <a:ea typeface="ＭＳ Ｐゴシック" charset="0"/>
                <a:cs typeface="Calibri"/>
              </a:rPr>
              <a:t>continuation</a:t>
            </a:r>
            <a:r>
              <a:rPr lang="en-US" altLang="ja-JP" dirty="0">
                <a:latin typeface="Calibri"/>
                <a:ea typeface="ＭＳ Ｐゴシック" charset="0"/>
                <a:cs typeface="Calibri"/>
              </a:rPr>
              <a:t>(w):  “How likely is w to appear as a novel continuation?</a:t>
            </a:r>
          </a:p>
          <a:p>
            <a:pPr lvl="1"/>
            <a:r>
              <a:rPr lang="en-US" dirty="0">
                <a:latin typeface="Calibri"/>
                <a:ea typeface="ＭＳ Ｐゴシック" charset="0"/>
                <a:cs typeface="Calibri"/>
              </a:rPr>
              <a:t>For each word, count the number of bigram types it completes</a:t>
            </a:r>
          </a:p>
          <a:p>
            <a:pPr lvl="1" eaLnBrk="1" hangingPunct="1"/>
            <a:r>
              <a:rPr lang="en-US" dirty="0">
                <a:latin typeface="Calibri"/>
                <a:ea typeface="ＭＳ Ｐゴシック" charset="0"/>
                <a:cs typeface="Calibri"/>
              </a:rPr>
              <a:t>Every bigram type was a novel continuation the first time it was seen</a:t>
            </a:r>
          </a:p>
        </p:txBody>
      </p:sp>
      <p:sp>
        <p:nvSpPr>
          <p:cNvPr id="3" name="TextBox 2"/>
          <p:cNvSpPr txBox="1"/>
          <p:nvPr/>
        </p:nvSpPr>
        <p:spPr>
          <a:xfrm>
            <a:off x="5514042" y="2189108"/>
            <a:ext cx="1054969" cy="369332"/>
          </a:xfrm>
          <a:prstGeom prst="rect">
            <a:avLst/>
          </a:prstGeom>
          <a:noFill/>
        </p:spPr>
        <p:txBody>
          <a:bodyPr wrap="none" rtlCol="0">
            <a:spAutoFit/>
          </a:bodyPr>
          <a:lstStyle/>
          <a:p>
            <a:r>
              <a:rPr lang="en-US" i="1" dirty="0">
                <a:solidFill>
                  <a:srgbClr val="3366FF"/>
                </a:solidFill>
              </a:rPr>
              <a:t>Francisco</a:t>
            </a:r>
          </a:p>
        </p:txBody>
      </p:sp>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a:t>
            </a:r>
          </a:p>
        </p:txBody>
      </p:sp>
      <p:sp>
        <p:nvSpPr>
          <p:cNvPr id="2" name="TextBox 1"/>
          <p:cNvSpPr txBox="1"/>
          <p:nvPr/>
        </p:nvSpPr>
        <p:spPr>
          <a:xfrm>
            <a:off x="5514042" y="2193465"/>
            <a:ext cx="854721" cy="369332"/>
          </a:xfrm>
          <a:prstGeom prst="rect">
            <a:avLst/>
          </a:prstGeom>
          <a:noFill/>
        </p:spPr>
        <p:txBody>
          <a:bodyPr wrap="none" rtlCol="0">
            <a:spAutoFit/>
          </a:bodyPr>
          <a:lstStyle/>
          <a:p>
            <a:r>
              <a:rPr lang="en-US" i="1" dirty="0">
                <a:solidFill>
                  <a:srgbClr val="3366FF"/>
                </a:solidFill>
              </a:rPr>
              <a:t>glasses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A3F2654-AB64-444E-BBC6-1A86960107A7}"/>
                  </a:ext>
                </a:extLst>
              </p:cNvPr>
              <p:cNvSpPr txBox="1"/>
              <p:nvPr/>
            </p:nvSpPr>
            <p:spPr>
              <a:xfrm>
                <a:off x="1311160" y="4965546"/>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4" name="TextBox 3">
                <a:extLst>
                  <a:ext uri="{FF2B5EF4-FFF2-40B4-BE49-F238E27FC236}">
                    <a16:creationId xmlns:a16="http://schemas.microsoft.com/office/drawing/2014/main" id="{AA3F2654-AB64-444E-BBC6-1A86960107A7}"/>
                  </a:ext>
                </a:extLst>
              </p:cNvPr>
              <p:cNvSpPr txBox="1">
                <a:spLocks noRot="1" noChangeAspect="1" noMove="1" noResize="1" noEditPoints="1" noAdjustHandles="1" noChangeArrowheads="1" noChangeShapeType="1" noTextEdit="1"/>
              </p:cNvSpPr>
              <p:nvPr/>
            </p:nvSpPr>
            <p:spPr>
              <a:xfrm>
                <a:off x="1311160" y="4965546"/>
                <a:ext cx="5215210" cy="323165"/>
              </a:xfrm>
              <a:prstGeom prst="rect">
                <a:avLst/>
              </a:prstGeom>
              <a:blipFill>
                <a:blip r:embed="rId3"/>
                <a:stretch>
                  <a:fillRect l="-1456" r="-243" b="-38462"/>
                </a:stretch>
              </a:blipFill>
            </p:spPr>
            <p:txBody>
              <a:bodyPr/>
              <a:lstStyle/>
              <a:p>
                <a:r>
                  <a:rPr lang="en-US">
                    <a:noFill/>
                  </a:rPr>
                  <a:t> </a:t>
                </a:r>
              </a:p>
            </p:txBody>
          </p:sp>
        </mc:Fallback>
      </mc:AlternateContent>
    </p:spTree>
    <p:extLst>
      <p:ext uri="{BB962C8B-B14F-4D97-AF65-F5344CB8AC3E}">
        <p14:creationId xmlns:p14="http://schemas.microsoft.com/office/powerpoint/2010/main" val="1050158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8"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How to compute P(W)</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9"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48310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a:t>
            </a:r>
          </a:p>
        </p:txBody>
      </p:sp>
      <p:sp>
        <p:nvSpPr>
          <p:cNvPr id="75778" name="Rectangle 3"/>
          <p:cNvSpPr>
            <a:spLocks noGrp="1" noChangeArrowheads="1"/>
          </p:cNvSpPr>
          <p:nvPr>
            <p:ph type="body" idx="1"/>
          </p:nvPr>
        </p:nvSpPr>
        <p:spPr>
          <a:xfrm>
            <a:off x="457200" y="2133600"/>
            <a:ext cx="8534400" cy="3333750"/>
          </a:xfrm>
        </p:spPr>
        <p:txBody>
          <a:bodyPr/>
          <a:lstStyle/>
          <a:p>
            <a:pPr eaLnBrk="1" hangingPunct="1"/>
            <a:r>
              <a:rPr lang="en-US" dirty="0">
                <a:latin typeface="Calibri"/>
                <a:ea typeface="ＭＳ Ｐゴシック" charset="0"/>
                <a:cs typeface="Calibri"/>
              </a:rPr>
              <a:t>How many times does w appear as a novel continuation:</a:t>
            </a:r>
          </a:p>
          <a:p>
            <a:pPr eaLnBrk="1" hangingPunct="1"/>
            <a:endParaRPr lang="en-US" dirty="0">
              <a:latin typeface="Calibri"/>
              <a:ea typeface="ＭＳ Ｐゴシック" charset="0"/>
              <a:cs typeface="Calibri"/>
            </a:endParaRPr>
          </a:p>
          <a:p>
            <a:endParaRPr lang="en-US" dirty="0">
              <a:ea typeface="ＭＳ Ｐゴシック" charset="0"/>
              <a:cs typeface="Calibri"/>
            </a:endParaRPr>
          </a:p>
          <a:p>
            <a:r>
              <a:rPr lang="en-US" dirty="0">
                <a:ea typeface="ＭＳ Ｐゴシック" charset="0"/>
                <a:cs typeface="Calibri"/>
              </a:rPr>
              <a:t>Normalized by the total number of word bigram types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965F82-5226-4226-A6D4-678C82871132}"/>
                  </a:ext>
                </a:extLst>
              </p:cNvPr>
              <p:cNvSpPr txBox="1"/>
              <p:nvPr/>
            </p:nvSpPr>
            <p:spPr>
              <a:xfrm>
                <a:off x="1225452" y="2650592"/>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8" name="TextBox 7">
                <a:extLst>
                  <a:ext uri="{FF2B5EF4-FFF2-40B4-BE49-F238E27FC236}">
                    <a16:creationId xmlns:a16="http://schemas.microsoft.com/office/drawing/2014/main" id="{62965F82-5226-4226-A6D4-678C82871132}"/>
                  </a:ext>
                </a:extLst>
              </p:cNvPr>
              <p:cNvSpPr txBox="1">
                <a:spLocks noRot="1" noChangeAspect="1" noMove="1" noResize="1" noEditPoints="1" noAdjustHandles="1" noChangeArrowheads="1" noChangeShapeType="1" noTextEdit="1"/>
              </p:cNvSpPr>
              <p:nvPr/>
            </p:nvSpPr>
            <p:spPr>
              <a:xfrm>
                <a:off x="1225452" y="2650592"/>
                <a:ext cx="5215210" cy="323165"/>
              </a:xfrm>
              <a:prstGeom prst="rect">
                <a:avLst/>
              </a:prstGeom>
              <a:blipFill>
                <a:blip r:embed="rId3"/>
                <a:stretch>
                  <a:fillRect l="-1703" r="-243"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F0F36CA-2DC3-416F-9C9F-291C0D9D2196}"/>
                  </a:ext>
                </a:extLst>
              </p:cNvPr>
              <p:cNvSpPr txBox="1"/>
              <p:nvPr/>
            </p:nvSpPr>
            <p:spPr>
              <a:xfrm>
                <a:off x="1371600" y="3785451"/>
                <a:ext cx="3497368" cy="372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d>
                            <m:dPr>
                              <m:beg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m:t>
                                  </m:r>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2" name="TextBox 1">
                <a:extLst>
                  <a:ext uri="{FF2B5EF4-FFF2-40B4-BE49-F238E27FC236}">
                    <a16:creationId xmlns:a16="http://schemas.microsoft.com/office/drawing/2014/main" id="{AF0F36CA-2DC3-416F-9C9F-291C0D9D2196}"/>
                  </a:ext>
                </a:extLst>
              </p:cNvPr>
              <p:cNvSpPr txBox="1">
                <a:spLocks noRot="1" noChangeAspect="1" noMove="1" noResize="1" noEditPoints="1" noAdjustHandles="1" noChangeArrowheads="1" noChangeShapeType="1" noTextEdit="1"/>
              </p:cNvSpPr>
              <p:nvPr/>
            </p:nvSpPr>
            <p:spPr>
              <a:xfrm>
                <a:off x="1371600" y="3785451"/>
                <a:ext cx="3497368" cy="372281"/>
              </a:xfrm>
              <a:prstGeom prst="rect">
                <a:avLst/>
              </a:prstGeom>
              <a:blipFill>
                <a:blip r:embed="rId4"/>
                <a:stretch>
                  <a:fillRect r="-2182"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324327F-E091-490E-BF88-C3CB4546063E}"/>
                  </a:ext>
                </a:extLst>
              </p:cNvPr>
              <p:cNvSpPr txBox="1"/>
              <p:nvPr/>
            </p:nvSpPr>
            <p:spPr>
              <a:xfrm>
                <a:off x="670560" y="4440340"/>
                <a:ext cx="5933932" cy="744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den>
                      </m:f>
                    </m:oMath>
                  </m:oMathPara>
                </a14:m>
                <a:endParaRPr lang="en-US" sz="2100" dirty="0"/>
              </a:p>
            </p:txBody>
          </p:sp>
        </mc:Choice>
        <mc:Fallback>
          <p:sp>
            <p:nvSpPr>
              <p:cNvPr id="3" name="TextBox 2">
                <a:extLst>
                  <a:ext uri="{FF2B5EF4-FFF2-40B4-BE49-F238E27FC236}">
                    <a16:creationId xmlns:a16="http://schemas.microsoft.com/office/drawing/2014/main" id="{5324327F-E091-490E-BF88-C3CB4546063E}"/>
                  </a:ext>
                </a:extLst>
              </p:cNvPr>
              <p:cNvSpPr txBox="1">
                <a:spLocks noRot="1" noChangeAspect="1" noMove="1" noResize="1" noEditPoints="1" noAdjustHandles="1" noChangeArrowheads="1" noChangeShapeType="1" noTextEdit="1"/>
              </p:cNvSpPr>
              <p:nvPr/>
            </p:nvSpPr>
            <p:spPr>
              <a:xfrm>
                <a:off x="670560" y="4440340"/>
                <a:ext cx="5933932" cy="744435"/>
              </a:xfrm>
              <a:prstGeom prst="rect">
                <a:avLst/>
              </a:prstGeom>
              <a:blipFill>
                <a:blip r:embed="rId5"/>
                <a:stretch>
                  <a:fillRect l="-641" r="-1068" b="-11864"/>
                </a:stretch>
              </a:blipFill>
            </p:spPr>
            <p:txBody>
              <a:bodyPr/>
              <a:lstStyle/>
              <a:p>
                <a:r>
                  <a:rPr lang="en-US">
                    <a:noFill/>
                  </a:rPr>
                  <a:t> </a:t>
                </a:r>
              </a:p>
            </p:txBody>
          </p:sp>
        </mc:Fallback>
      </mc:AlternateContent>
    </p:spTree>
    <p:extLst>
      <p:ext uri="{BB962C8B-B14F-4D97-AF65-F5344CB8AC3E}">
        <p14:creationId xmlns:p14="http://schemas.microsoft.com/office/powerpoint/2010/main" val="361208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III</a:t>
            </a:r>
          </a:p>
        </p:txBody>
      </p:sp>
      <p:sp>
        <p:nvSpPr>
          <p:cNvPr id="75778" name="Rectangle 3"/>
          <p:cNvSpPr>
            <a:spLocks noGrp="1" noChangeArrowheads="1"/>
          </p:cNvSpPr>
          <p:nvPr>
            <p:ph type="body" idx="1"/>
          </p:nvPr>
        </p:nvSpPr>
        <p:spPr>
          <a:xfrm>
            <a:off x="457200" y="2057400"/>
            <a:ext cx="8534400" cy="3333750"/>
          </a:xfrm>
        </p:spPr>
        <p:txBody>
          <a:bodyPr>
            <a:normAutofit lnSpcReduction="10000"/>
          </a:bodyPr>
          <a:lstStyle/>
          <a:p>
            <a:pPr eaLnBrk="1" hangingPunct="1"/>
            <a:r>
              <a:rPr lang="en-US" dirty="0">
                <a:latin typeface="Calibri"/>
                <a:ea typeface="ＭＳ Ｐゴシック" charset="0"/>
                <a:cs typeface="Calibri"/>
              </a:rPr>
              <a:t>Alternative metaphor: The number of  # of word types seen to precede w</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normalized by the # of words preceding all words: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A frequent word (Francisco) occurring in only one context (San) will have a low continuation probability</a:t>
            </a: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63632B-EE36-4E9E-820B-35EC4FECF806}"/>
                  </a:ext>
                </a:extLst>
              </p:cNvPr>
              <p:cNvSpPr txBox="1"/>
              <p:nvPr/>
            </p:nvSpPr>
            <p:spPr>
              <a:xfrm>
                <a:off x="2658418" y="2572435"/>
                <a:ext cx="2783519"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6" name="TextBox 5">
                <a:extLst>
                  <a:ext uri="{FF2B5EF4-FFF2-40B4-BE49-F238E27FC236}">
                    <a16:creationId xmlns:a16="http://schemas.microsoft.com/office/drawing/2014/main" id="{6D63632B-EE36-4E9E-820B-35EC4FECF806}"/>
                  </a:ext>
                </a:extLst>
              </p:cNvPr>
              <p:cNvSpPr txBox="1">
                <a:spLocks noRot="1" noChangeAspect="1" noMove="1" noResize="1" noEditPoints="1" noAdjustHandles="1" noChangeArrowheads="1" noChangeShapeType="1" noTextEdit="1"/>
              </p:cNvSpPr>
              <p:nvPr/>
            </p:nvSpPr>
            <p:spPr>
              <a:xfrm>
                <a:off x="2658418" y="2572435"/>
                <a:ext cx="2783519" cy="323165"/>
              </a:xfrm>
              <a:prstGeom prst="rect">
                <a:avLst/>
              </a:prstGeom>
              <a:blipFill>
                <a:blip r:embed="rId3"/>
                <a:stretch>
                  <a:fillRect r="-2727"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8605C69-41D7-41A4-BC51-EE87D85DD586}"/>
                  </a:ext>
                </a:extLst>
              </p:cNvPr>
              <p:cNvSpPr txBox="1"/>
              <p:nvPr/>
            </p:nvSpPr>
            <p:spPr>
              <a:xfrm>
                <a:off x="1295400" y="3724276"/>
                <a:ext cx="5910401" cy="684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𝑤</m:t>
                              </m:r>
                              <m:r>
                                <a:rPr lang="en-US" sz="2100" i="1">
                                  <a:latin typeface="Cambria Math" panose="02040503050406030204" pitchFamily="18" charset="0"/>
                                </a:rPr>
                                <m:t>′</m:t>
                              </m:r>
                            </m:sub>
                            <m:sup/>
                            <m:e>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e>
                                  </m:d>
                                  <m:r>
                                    <a:rPr lang="en-US" sz="2100" i="1">
                                      <a:latin typeface="Cambria Math" panose="02040503050406030204" pitchFamily="18" charset="0"/>
                                    </a:rPr>
                                    <m:t>&gt;0</m:t>
                                  </m:r>
                                </m:e>
                              </m:d>
                              <m:r>
                                <a:rPr lang="en-US" sz="2100" i="1">
                                  <a:latin typeface="Cambria Math" panose="02040503050406030204" pitchFamily="18" charset="0"/>
                                </a:rPr>
                                <m:t>|</m:t>
                              </m:r>
                            </m:e>
                          </m:nary>
                        </m:den>
                      </m:f>
                    </m:oMath>
                  </m:oMathPara>
                </a14:m>
                <a:endParaRPr lang="en-US" sz="2100" dirty="0"/>
              </a:p>
            </p:txBody>
          </p:sp>
        </mc:Choice>
        <mc:Fallback>
          <p:sp>
            <p:nvSpPr>
              <p:cNvPr id="7" name="TextBox 6">
                <a:extLst>
                  <a:ext uri="{FF2B5EF4-FFF2-40B4-BE49-F238E27FC236}">
                    <a16:creationId xmlns:a16="http://schemas.microsoft.com/office/drawing/2014/main" id="{88605C69-41D7-41A4-BC51-EE87D85DD586}"/>
                  </a:ext>
                </a:extLst>
              </p:cNvPr>
              <p:cNvSpPr txBox="1">
                <a:spLocks noRot="1" noChangeAspect="1" noMove="1" noResize="1" noEditPoints="1" noAdjustHandles="1" noChangeArrowheads="1" noChangeShapeType="1" noTextEdit="1"/>
              </p:cNvSpPr>
              <p:nvPr/>
            </p:nvSpPr>
            <p:spPr>
              <a:xfrm>
                <a:off x="1295400" y="3724276"/>
                <a:ext cx="5910401" cy="684931"/>
              </a:xfrm>
              <a:prstGeom prst="rect">
                <a:avLst/>
              </a:prstGeom>
              <a:blipFill>
                <a:blip r:embed="rId4"/>
                <a:stretch>
                  <a:fillRect l="-429" t="-23636" r="-1073" b="-118182"/>
                </a:stretch>
              </a:blipFill>
            </p:spPr>
            <p:txBody>
              <a:bodyPr/>
              <a:lstStyle/>
              <a:p>
                <a:r>
                  <a:rPr lang="en-US">
                    <a:noFill/>
                  </a:rPr>
                  <a:t> </a:t>
                </a:r>
              </a:p>
            </p:txBody>
          </p:sp>
        </mc:Fallback>
      </mc:AlternateContent>
    </p:spTree>
    <p:extLst>
      <p:ext uri="{BB962C8B-B14F-4D97-AF65-F5344CB8AC3E}">
        <p14:creationId xmlns:p14="http://schemas.microsoft.com/office/powerpoint/2010/main" val="48009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IV</a:t>
            </a:r>
            <a:endParaRPr lang="en-US" dirty="0"/>
          </a:p>
        </p:txBody>
      </p:sp>
      <p:sp>
        <p:nvSpPr>
          <p:cNvPr id="3" name="Content Placeholder 2"/>
          <p:cNvSpPr>
            <a:spLocks noGrp="1"/>
          </p:cNvSpPr>
          <p:nvPr>
            <p:ph idx="1"/>
          </p:nvPr>
        </p:nvSpPr>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72</a:t>
            </a:fld>
            <a:endParaRPr lang="en-US" dirty="0"/>
          </a:p>
        </p:txBody>
      </p:sp>
      <p:sp>
        <p:nvSpPr>
          <p:cNvPr id="9" name="TextBox 8"/>
          <p:cNvSpPr txBox="1"/>
          <p:nvPr/>
        </p:nvSpPr>
        <p:spPr>
          <a:xfrm>
            <a:off x="457201" y="3505201"/>
            <a:ext cx="6380529" cy="369332"/>
          </a:xfrm>
          <a:prstGeom prst="rect">
            <a:avLst/>
          </a:prstGeom>
          <a:noFill/>
        </p:spPr>
        <p:txBody>
          <a:bodyPr wrap="none" rtlCol="0">
            <a:spAutoFit/>
          </a:bodyPr>
          <a:lstStyle/>
          <a:p>
            <a:r>
              <a:rPr lang="en-US" dirty="0" err="1"/>
              <a:t>λ</a:t>
            </a:r>
            <a:r>
              <a:rPr lang="en-US" dirty="0"/>
              <a:t> is a normalizing constant; the probability mass we’ve discounted</a:t>
            </a:r>
          </a:p>
        </p:txBody>
      </p:sp>
      <p:sp>
        <p:nvSpPr>
          <p:cNvPr id="6" name="TextBox 5"/>
          <p:cNvSpPr txBox="1"/>
          <p:nvPr/>
        </p:nvSpPr>
        <p:spPr>
          <a:xfrm>
            <a:off x="685801" y="5257800"/>
            <a:ext cx="2196179" cy="338554"/>
          </a:xfrm>
          <a:prstGeom prst="rect">
            <a:avLst/>
          </a:prstGeom>
          <a:noFill/>
        </p:spPr>
        <p:txBody>
          <a:bodyPr wrap="none" rtlCol="0">
            <a:spAutoFit/>
          </a:bodyPr>
          <a:lstStyle/>
          <a:p>
            <a:r>
              <a:rPr lang="en-US" sz="1600" dirty="0">
                <a:solidFill>
                  <a:srgbClr val="FF0000"/>
                </a:solidFill>
              </a:rPr>
              <a:t>the normalized discount</a:t>
            </a:r>
          </a:p>
        </p:txBody>
      </p:sp>
      <p:sp>
        <p:nvSpPr>
          <p:cNvPr id="12" name="TextBox 11"/>
          <p:cNvSpPr txBox="1"/>
          <p:nvPr/>
        </p:nvSpPr>
        <p:spPr>
          <a:xfrm>
            <a:off x="4114800" y="5105400"/>
            <a:ext cx="4419600" cy="738664"/>
          </a:xfrm>
          <a:prstGeom prst="rect">
            <a:avLst/>
          </a:prstGeom>
          <a:noFill/>
        </p:spPr>
        <p:txBody>
          <a:bodyPr wrap="square" rtlCol="0">
            <a:spAutoFit/>
          </a:bodyPr>
          <a:lstStyle/>
          <a:p>
            <a:r>
              <a:rPr lang="en-US" sz="1400" dirty="0">
                <a:solidFill>
                  <a:srgbClr val="FF0000"/>
                </a:solidFill>
              </a:rPr>
              <a:t>The number of word types that can follow w</a:t>
            </a:r>
            <a:r>
              <a:rPr lang="en-US" sz="1400" baseline="-25000" dirty="0">
                <a:solidFill>
                  <a:srgbClr val="FF0000"/>
                </a:solidFill>
              </a:rPr>
              <a:t>i-1</a:t>
            </a:r>
            <a:r>
              <a:rPr lang="en-US" sz="1400" dirty="0">
                <a:solidFill>
                  <a:srgbClr val="FF0000"/>
                </a:solidFill>
              </a:rPr>
              <a:t> </a:t>
            </a:r>
          </a:p>
          <a:p>
            <a:r>
              <a:rPr lang="en-US" sz="1400" dirty="0">
                <a:solidFill>
                  <a:srgbClr val="FF0000"/>
                </a:solidFill>
              </a:rPr>
              <a:t>= # of word types we discounted</a:t>
            </a:r>
          </a:p>
          <a:p>
            <a:r>
              <a:rPr lang="en-US" sz="1400" dirty="0">
                <a:solidFill>
                  <a:srgbClr val="FF0000"/>
                </a:solidFill>
              </a:rPr>
              <a:t>= # of times we applied normalized discount</a:t>
            </a:r>
          </a:p>
        </p:txBody>
      </p:sp>
      <p:cxnSp>
        <p:nvCxnSpPr>
          <p:cNvPr id="14" name="Straight Arrow Connector 13"/>
          <p:cNvCxnSpPr/>
          <p:nvPr/>
        </p:nvCxnSpPr>
        <p:spPr bwMode="auto">
          <a:xfrm flipV="1">
            <a:off x="2362200" y="4800600"/>
            <a:ext cx="3048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4648200" y="4800600"/>
            <a:ext cx="762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5E6691-6157-4F02-AD39-0056130C53C1}"/>
                  </a:ext>
                </a:extLst>
              </p:cNvPr>
              <p:cNvSpPr txBox="1"/>
              <p:nvPr/>
            </p:nvSpPr>
            <p:spPr>
              <a:xfrm>
                <a:off x="552587" y="2421121"/>
                <a:ext cx="806836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855E6691-6157-4F02-AD39-0056130C53C1}"/>
                  </a:ext>
                </a:extLst>
              </p:cNvPr>
              <p:cNvSpPr txBox="1">
                <a:spLocks noRot="1" noChangeAspect="1" noMove="1" noResize="1" noEditPoints="1" noAdjustHandles="1" noChangeArrowheads="1" noChangeShapeType="1" noTextEdit="1"/>
              </p:cNvSpPr>
              <p:nvPr/>
            </p:nvSpPr>
            <p:spPr>
              <a:xfrm>
                <a:off x="552587" y="2421121"/>
                <a:ext cx="8068363" cy="684546"/>
              </a:xfrm>
              <a:prstGeom prst="rect">
                <a:avLst/>
              </a:prstGeom>
              <a:blipFill>
                <a:blip r:embed="rId2"/>
                <a:stretch>
                  <a:fillRect l="-314" r="-629" b="-1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9A60E0B-0FFF-4FA6-9808-9C554A0B0033}"/>
                  </a:ext>
                </a:extLst>
              </p:cNvPr>
              <p:cNvSpPr txBox="1"/>
              <p:nvPr/>
            </p:nvSpPr>
            <p:spPr>
              <a:xfrm>
                <a:off x="1832509" y="4176510"/>
                <a:ext cx="4643515" cy="670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m:t>
                          </m:r>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oMath>
                  </m:oMathPara>
                </a14:m>
                <a:endParaRPr lang="en-US" sz="2100" dirty="0"/>
              </a:p>
            </p:txBody>
          </p:sp>
        </mc:Choice>
        <mc:Fallback>
          <p:sp>
            <p:nvSpPr>
              <p:cNvPr id="10" name="TextBox 9">
                <a:extLst>
                  <a:ext uri="{FF2B5EF4-FFF2-40B4-BE49-F238E27FC236}">
                    <a16:creationId xmlns:a16="http://schemas.microsoft.com/office/drawing/2014/main" id="{69A60E0B-0FFF-4FA6-9808-9C554A0B0033}"/>
                  </a:ext>
                </a:extLst>
              </p:cNvPr>
              <p:cNvSpPr txBox="1">
                <a:spLocks noRot="1" noChangeAspect="1" noMove="1" noResize="1" noEditPoints="1" noAdjustHandles="1" noChangeArrowheads="1" noChangeShapeType="1" noTextEdit="1"/>
              </p:cNvSpPr>
              <p:nvPr/>
            </p:nvSpPr>
            <p:spPr>
              <a:xfrm>
                <a:off x="1832509" y="4176510"/>
                <a:ext cx="4643515" cy="670953"/>
              </a:xfrm>
              <a:prstGeom prst="rect">
                <a:avLst/>
              </a:prstGeom>
              <a:blipFill>
                <a:blip r:embed="rId3"/>
                <a:stretch>
                  <a:fillRect l="-1093" t="-1852" r="-1366" b="-18519"/>
                </a:stretch>
              </a:blipFill>
            </p:spPr>
            <p:txBody>
              <a:bodyPr/>
              <a:lstStyle/>
              <a:p>
                <a:r>
                  <a:rPr lang="en-US">
                    <a:noFill/>
                  </a:rPr>
                  <a:t> </a:t>
                </a:r>
              </a:p>
            </p:txBody>
          </p:sp>
        </mc:Fallback>
      </mc:AlternateContent>
    </p:spTree>
    <p:extLst>
      <p:ext uri="{BB962C8B-B14F-4D97-AF65-F5344CB8AC3E}">
        <p14:creationId xmlns:p14="http://schemas.microsoft.com/office/powerpoint/2010/main" val="48173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Recursive formulation</a:t>
            </a:r>
            <a:endParaRPr lang="en-US" dirty="0"/>
          </a:p>
        </p:txBody>
      </p:sp>
      <p:sp>
        <p:nvSpPr>
          <p:cNvPr id="3" name="Content Placeholder 2"/>
          <p:cNvSpPr>
            <a:spLocks noGrp="1"/>
          </p:cNvSpPr>
          <p:nvPr>
            <p:ph idx="1"/>
          </p:nvPr>
        </p:nvSpPr>
        <p:spPr>
          <a:xfrm>
            <a:off x="304800" y="2209800"/>
            <a:ext cx="8534400" cy="3581400"/>
          </a:xfrm>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304801" y="5334001"/>
                <a:ext cx="6392647" cy="369332"/>
              </a:xfrm>
              <a:prstGeom prst="rect">
                <a:avLst/>
              </a:prstGeom>
              <a:noFill/>
            </p:spPr>
            <p:txBody>
              <a:bodyPr wrap="none" rtlCol="0">
                <a:spAutoFit/>
              </a:bodyPr>
              <a:lstStyle/>
              <a:p>
                <a:r>
                  <a:rPr lang="en-US" dirty="0"/>
                  <a:t>Continuation count = Number of unique single word contexts for </a:t>
                </a:r>
                <a14:m>
                  <m:oMath xmlns:m="http://schemas.openxmlformats.org/officeDocument/2006/math">
                    <m:r>
                      <a:rPr lang="en-US" i="1">
                        <a:latin typeface="Cambria Math" panose="02040503050406030204" pitchFamily="18" charset="0"/>
                      </a:rPr>
                      <m:t>∘</m:t>
                    </m:r>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04801" y="5334001"/>
                <a:ext cx="6392647" cy="369332"/>
              </a:xfrm>
              <a:prstGeom prst="rect">
                <a:avLst/>
              </a:prstGeom>
              <a:blipFill>
                <a:blip r:embed="rId2"/>
                <a:stretch>
                  <a:fillRect l="-795" t="-6897" b="-241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BFED8F-0D38-4DD3-ACE4-1FB0D6E5814D}"/>
                  </a:ext>
                </a:extLst>
              </p:cNvPr>
              <p:cNvSpPr txBox="1"/>
              <p:nvPr/>
            </p:nvSpPr>
            <p:spPr>
              <a:xfrm>
                <a:off x="391358" y="2512617"/>
                <a:ext cx="8553560" cy="772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+2</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BBBFED8F-0D38-4DD3-ACE4-1FB0D6E5814D}"/>
                  </a:ext>
                </a:extLst>
              </p:cNvPr>
              <p:cNvSpPr txBox="1">
                <a:spLocks noRot="1" noChangeAspect="1" noMove="1" noResize="1" noEditPoints="1" noAdjustHandles="1" noChangeArrowheads="1" noChangeShapeType="1" noTextEdit="1"/>
              </p:cNvSpPr>
              <p:nvPr/>
            </p:nvSpPr>
            <p:spPr>
              <a:xfrm>
                <a:off x="391358" y="2512617"/>
                <a:ext cx="8553560" cy="772391"/>
              </a:xfrm>
              <a:prstGeom prst="rect">
                <a:avLst/>
              </a:prstGeom>
              <a:blipFill>
                <a:blip r:embed="rId3"/>
                <a:stretch>
                  <a:fillRect l="-148" r="-593" b="-112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8625352-EF6B-4B97-8F79-5B9BFD3A0438}"/>
                  </a:ext>
                </a:extLst>
              </p:cNvPr>
              <p:cNvSpPr txBox="1"/>
              <p:nvPr/>
            </p:nvSpPr>
            <p:spPr>
              <a:xfrm>
                <a:off x="779015" y="3813888"/>
                <a:ext cx="5711115" cy="7208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eqArr>
                            <m:eqArrPr>
                              <m:ctrlPr>
                                <a:rPr lang="en-US" sz="2100" i="1">
                                  <a:latin typeface="Cambria Math" panose="02040503050406030204" pitchFamily="18" charset="0"/>
                                </a:rPr>
                              </m:ctrlPr>
                            </m:eqArrPr>
                            <m:e>
                              <m:r>
                                <a:rPr lang="en-US" sz="2100" i="1">
                                  <a:latin typeface="Cambria Math" panose="02040503050406030204" pitchFamily="18" charset="0"/>
                                </a:rPr>
                                <m:t>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m:rPr>
                                  <m:nor/>
                                </m:rPr>
                                <a:rPr lang="en-US" sz="2100">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the</m:t>
                              </m:r>
                              <m:r>
                                <m:rPr>
                                  <m:nor/>
                                </m:rPr>
                                <a:rPr lang="en-US" sz="2100">
                                  <a:latin typeface="Cambria Math" panose="02040503050406030204" pitchFamily="18" charset="0"/>
                                </a:rPr>
                                <m:t> </m:t>
                              </m:r>
                              <m:r>
                                <m:rPr>
                                  <m:nor/>
                                </m:rPr>
                                <a:rPr lang="en-US" sz="2100">
                                  <a:latin typeface="Cambria Math" panose="02040503050406030204" pitchFamily="18" charset="0"/>
                                </a:rPr>
                                <m:t>highest</m:t>
                              </m:r>
                              <m:r>
                                <m:rPr>
                                  <m:nor/>
                                </m:rPr>
                                <a:rPr lang="en-US" sz="2100">
                                  <a:latin typeface="Cambria Math" panose="02040503050406030204" pitchFamily="18" charset="0"/>
                                </a:rPr>
                                <m:t> </m:t>
                              </m:r>
                              <m:r>
                                <m:rPr>
                                  <m:nor/>
                                </m:rPr>
                                <a:rPr lang="en-US" sz="2100">
                                  <a:latin typeface="Cambria Math" panose="02040503050406030204" pitchFamily="18" charset="0"/>
                                </a:rPr>
                                <m:t>order</m:t>
                              </m:r>
                            </m:e>
                            <m:e>
                              <m:r>
                                <a:rPr lang="en-US" sz="2100" i="1">
                                  <a:latin typeface="Cambria Math" panose="02040503050406030204" pitchFamily="18" charset="0"/>
                                </a:rPr>
                                <m:t>𝑐𝑜𝑛𝑡𝑖𝑛𝑢𝑎𝑡𝑖𝑜𝑛𝑐𝑜𝑢𝑛𝑡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a:rPr lang="en-US" sz="2100" i="1">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lower</m:t>
                              </m:r>
                              <m:r>
                                <m:rPr>
                                  <m:nor/>
                                </m:rPr>
                                <a:rPr lang="en-US" sz="2100">
                                  <a:latin typeface="Cambria Math" panose="02040503050406030204" pitchFamily="18" charset="0"/>
                                </a:rPr>
                                <m:t> </m:t>
                              </m:r>
                              <m:r>
                                <m:rPr>
                                  <m:nor/>
                                </m:rPr>
                                <a:rPr lang="en-US" sz="2100">
                                  <a:latin typeface="Cambria Math" panose="02040503050406030204" pitchFamily="18" charset="0"/>
                                </a:rPr>
                                <m:t>order</m:t>
                              </m:r>
                            </m:e>
                          </m:eqArr>
                        </m:e>
                      </m:d>
                    </m:oMath>
                  </m:oMathPara>
                </a14:m>
                <a:endParaRPr lang="en-US" sz="2100" dirty="0"/>
              </a:p>
            </p:txBody>
          </p:sp>
        </mc:Choice>
        <mc:Fallback>
          <p:sp>
            <p:nvSpPr>
              <p:cNvPr id="8" name="TextBox 7">
                <a:extLst>
                  <a:ext uri="{FF2B5EF4-FFF2-40B4-BE49-F238E27FC236}">
                    <a16:creationId xmlns:a16="http://schemas.microsoft.com/office/drawing/2014/main" id="{D8625352-EF6B-4B97-8F79-5B9BFD3A0438}"/>
                  </a:ext>
                </a:extLst>
              </p:cNvPr>
              <p:cNvSpPr txBox="1">
                <a:spLocks noRot="1" noChangeAspect="1" noMove="1" noResize="1" noEditPoints="1" noAdjustHandles="1" noChangeArrowheads="1" noChangeShapeType="1" noTextEdit="1"/>
              </p:cNvSpPr>
              <p:nvPr/>
            </p:nvSpPr>
            <p:spPr>
              <a:xfrm>
                <a:off x="779015" y="3813888"/>
                <a:ext cx="5711115" cy="720838"/>
              </a:xfrm>
              <a:prstGeom prst="rect">
                <a:avLst/>
              </a:prstGeom>
              <a:blipFill>
                <a:blip r:embed="rId4"/>
                <a:stretch>
                  <a:fillRect l="-3104" t="-228070" r="-665" b="-324561"/>
                </a:stretch>
              </a:blipFill>
            </p:spPr>
            <p:txBody>
              <a:bodyPr/>
              <a:lstStyle/>
              <a:p>
                <a:r>
                  <a:rPr lang="en-US">
                    <a:noFill/>
                  </a:rPr>
                  <a:t> </a:t>
                </a:r>
              </a:p>
            </p:txBody>
          </p:sp>
        </mc:Fallback>
      </mc:AlternateContent>
    </p:spTree>
    <p:extLst>
      <p:ext uri="{BB962C8B-B14F-4D97-AF65-F5344CB8AC3E}">
        <p14:creationId xmlns:p14="http://schemas.microsoft.com/office/powerpoint/2010/main" val="2263727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Vector Space Semantics</a:t>
            </a:r>
          </a:p>
        </p:txBody>
      </p:sp>
      <p:sp>
        <p:nvSpPr>
          <p:cNvPr id="3" name="Subtitle 2"/>
          <p:cNvSpPr>
            <a:spLocks noGrp="1"/>
          </p:cNvSpPr>
          <p:nvPr>
            <p:ph type="subTitle" idx="1"/>
          </p:nvPr>
        </p:nvSpPr>
        <p:spPr/>
        <p:txBody>
          <a:bodyPr/>
          <a:lstStyle/>
          <a:p>
            <a:r>
              <a:rPr lang="en-US" dirty="0"/>
              <a:t>Read Chapter 6 in the draft 3</a:t>
            </a:r>
            <a:r>
              <a:rPr lang="en-US" baseline="30000" dirty="0"/>
              <a:t>rd</a:t>
            </a:r>
            <a:r>
              <a:rPr lang="en-US" dirty="0"/>
              <a:t> edition of </a:t>
            </a:r>
            <a:r>
              <a:rPr lang="en-US" dirty="0" err="1"/>
              <a:t>Jurafsky</a:t>
            </a:r>
            <a:r>
              <a:rPr lang="en-US" dirty="0"/>
              <a:t> and Martin</a:t>
            </a:r>
          </a:p>
        </p:txBody>
      </p:sp>
    </p:spTree>
    <p:extLst>
      <p:ext uri="{BB962C8B-B14F-4D97-AF65-F5344CB8AC3E}">
        <p14:creationId xmlns:p14="http://schemas.microsoft.com/office/powerpoint/2010/main" val="10191565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904875" y="2241550"/>
            <a:ext cx="7286625" cy="3473450"/>
          </a:xfrm>
        </p:spPr>
        <p:txBody>
          <a:bodyPr>
            <a:normAutofit/>
          </a:bodyPr>
          <a:lstStyle/>
          <a:p>
            <a:pPr marL="92869" indent="0">
              <a:buNone/>
            </a:pPr>
            <a:r>
              <a:rPr lang="en-US" dirty="0"/>
              <a:t>Suppose you see these sentences:</a:t>
            </a:r>
          </a:p>
          <a:p>
            <a:pPr marL="92869" indent="0">
              <a:lnSpc>
                <a:spcPct val="80000"/>
              </a:lnSpc>
              <a:buNone/>
            </a:pPr>
            <a:r>
              <a:rPr lang="en-US" sz="1800" dirty="0"/>
              <a:t>Ong </a:t>
            </a:r>
            <a:r>
              <a:rPr lang="en-US" sz="1800" dirty="0" err="1"/>
              <a:t>choi</a:t>
            </a:r>
            <a:r>
              <a:rPr lang="en-US" sz="1800" dirty="0"/>
              <a:t> is delicious </a:t>
            </a:r>
            <a:r>
              <a:rPr lang="en-US" sz="1800" b="1" dirty="0"/>
              <a:t>sautéed</a:t>
            </a:r>
            <a:r>
              <a:rPr lang="en-US" sz="1800" dirty="0"/>
              <a:t> </a:t>
            </a:r>
            <a:r>
              <a:rPr lang="en-US" sz="1800" b="1" dirty="0"/>
              <a:t>with</a:t>
            </a:r>
            <a:r>
              <a:rPr lang="en-US" sz="1800" dirty="0"/>
              <a:t> </a:t>
            </a:r>
            <a:r>
              <a:rPr lang="en-US" sz="1800" b="1" dirty="0"/>
              <a:t>garlic</a:t>
            </a:r>
            <a:r>
              <a:rPr lang="en-US" sz="1800" dirty="0"/>
              <a:t>. </a:t>
            </a:r>
          </a:p>
          <a:p>
            <a:pPr marL="92869" indent="0">
              <a:lnSpc>
                <a:spcPct val="80000"/>
              </a:lnSpc>
              <a:buNone/>
            </a:pPr>
            <a:r>
              <a:rPr lang="en-US" sz="1800" dirty="0"/>
              <a:t>Ong </a:t>
            </a:r>
            <a:r>
              <a:rPr lang="en-US" sz="1800" dirty="0" err="1"/>
              <a:t>choi</a:t>
            </a:r>
            <a:r>
              <a:rPr lang="en-US" sz="1800" dirty="0"/>
              <a:t> is superb </a:t>
            </a:r>
            <a:r>
              <a:rPr lang="en-US" sz="1800" b="1" dirty="0"/>
              <a:t>over rice</a:t>
            </a:r>
          </a:p>
          <a:p>
            <a:pPr marL="92869" indent="0">
              <a:lnSpc>
                <a:spcPct val="80000"/>
              </a:lnSpc>
              <a:buNone/>
            </a:pPr>
            <a:r>
              <a:rPr lang="en-US" sz="1800" dirty="0"/>
              <a:t>Ong </a:t>
            </a:r>
            <a:r>
              <a:rPr lang="en-US" sz="1800" dirty="0" err="1"/>
              <a:t>choi</a:t>
            </a:r>
            <a:r>
              <a:rPr lang="en-US" sz="1800" dirty="0"/>
              <a:t> </a:t>
            </a:r>
            <a:r>
              <a:rPr lang="en-US" sz="1800" b="1" dirty="0"/>
              <a:t>leaves</a:t>
            </a:r>
            <a:r>
              <a:rPr lang="en-US" sz="1800" dirty="0"/>
              <a:t> with salty sauces</a:t>
            </a:r>
          </a:p>
          <a:p>
            <a:pPr marL="0" indent="0">
              <a:buNone/>
            </a:pPr>
            <a:r>
              <a:rPr lang="en-US" dirty="0"/>
              <a:t>And you've also seen these:</a:t>
            </a:r>
          </a:p>
          <a:p>
            <a:pPr marL="92869" indent="0">
              <a:lnSpc>
                <a:spcPct val="80000"/>
              </a:lnSpc>
              <a:buNone/>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92869" indent="0">
              <a:lnSpc>
                <a:spcPct val="80000"/>
              </a:lnSpc>
              <a:buNone/>
            </a:pPr>
            <a:r>
              <a:rPr lang="en-US" sz="1800" dirty="0"/>
              <a:t>Chard stems and </a:t>
            </a:r>
            <a:r>
              <a:rPr lang="en-US" sz="1800" b="1" dirty="0"/>
              <a:t>leaves</a:t>
            </a:r>
            <a:r>
              <a:rPr lang="en-US" sz="1800" dirty="0"/>
              <a:t> are </a:t>
            </a:r>
            <a:r>
              <a:rPr lang="en-US" sz="1800" b="1" dirty="0"/>
              <a:t>delicious</a:t>
            </a:r>
          </a:p>
          <a:p>
            <a:pPr marL="92869" indent="0">
              <a:lnSpc>
                <a:spcPct val="80000"/>
              </a:lnSpc>
              <a:buNone/>
            </a:pPr>
            <a:r>
              <a:rPr lang="en-US" sz="1800" dirty="0"/>
              <a:t>Collard greens and other </a:t>
            </a:r>
            <a:r>
              <a:rPr lang="en-US" sz="1800" b="1" dirty="0"/>
              <a:t>salty</a:t>
            </a:r>
            <a:r>
              <a:rPr lang="en-US" sz="1800" dirty="0"/>
              <a:t> leafy greens</a:t>
            </a:r>
          </a:p>
          <a:p>
            <a:pPr marL="0" indent="0">
              <a:buNone/>
            </a:pPr>
            <a:r>
              <a:rPr lang="en-US" dirty="0"/>
              <a:t>Conclusion:</a:t>
            </a:r>
          </a:p>
          <a:p>
            <a:pPr marL="3429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69232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1" y="2160271"/>
            <a:ext cx="4260056" cy="3540827"/>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7" y="5704229"/>
            <a:ext cx="2475358" cy="230832"/>
          </a:xfrm>
          <a:prstGeom prst="rect">
            <a:avLst/>
          </a:prstGeom>
          <a:noFill/>
        </p:spPr>
        <p:txBody>
          <a:bodyPr wrap="none" rtlCol="0">
            <a:spAutoFit/>
          </a:bodyPr>
          <a:lstStyle/>
          <a:p>
            <a:r>
              <a:rPr lang="en-US" sz="900" dirty="0"/>
              <a:t>Yamaguchi, Wikimedia Commons, public domain</a:t>
            </a:r>
          </a:p>
        </p:txBody>
      </p:sp>
    </p:spTree>
    <p:extLst>
      <p:ext uri="{BB962C8B-B14F-4D97-AF65-F5344CB8AC3E}">
        <p14:creationId xmlns:p14="http://schemas.microsoft.com/office/powerpoint/2010/main" val="5073835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stretch>
            <a:fillRect/>
          </a:stretch>
        </p:blipFill>
        <p:spPr>
          <a:xfrm>
            <a:off x="4960442" y="2283767"/>
            <a:ext cx="2920008" cy="210294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283642" y="1781473"/>
            <a:ext cx="3737075" cy="4185791"/>
          </a:xfrm>
          <a:prstGeom prst="rect">
            <a:avLst/>
          </a:prstGeom>
        </p:spPr>
        <p:txBody>
          <a:bodyPr>
            <a:normAutofit fontScale="85000" lnSpcReduction="10000"/>
          </a:bodyPr>
          <a:lstStyle/>
          <a:p>
            <a:pPr algn="l" defTabSz="289580">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289580">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1819425" y="1091655"/>
            <a:ext cx="5505152" cy="589360"/>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9684190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94" y="3468157"/>
            <a:ext cx="4720591" cy="254512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709334" y="3454841"/>
            <a:ext cx="4857750" cy="257175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760220" y="1072204"/>
            <a:ext cx="5657850" cy="928047"/>
          </a:xfrm>
        </p:spPr>
        <p:txBody>
          <a:bodyPr>
            <a:normAutofit fontScale="90000"/>
          </a:bodyPr>
          <a:lstStyle/>
          <a:p>
            <a:r>
              <a:rPr lang="en-US" dirty="0"/>
              <a:t>We'll build a new representation of words that encodes their similarity</a:t>
            </a:r>
          </a:p>
        </p:txBody>
      </p:sp>
      <p:sp>
        <p:nvSpPr>
          <p:cNvPr id="3" name="Content Placeholder 2"/>
          <p:cNvSpPr>
            <a:spLocks noGrp="1"/>
          </p:cNvSpPr>
          <p:nvPr>
            <p:ph idx="1"/>
          </p:nvPr>
        </p:nvSpPr>
        <p:spPr>
          <a:xfrm>
            <a:off x="1760220" y="2171700"/>
            <a:ext cx="5955031" cy="3714750"/>
          </a:xfrm>
          <a:noFill/>
        </p:spPr>
        <p:txBody>
          <a:bodyPr>
            <a:normAutofit/>
          </a:bodyPr>
          <a:lstStyle/>
          <a:p>
            <a:r>
              <a:rPr lang="en-US" sz="2400" dirty="0"/>
              <a:t>Each word = a vector </a:t>
            </a:r>
          </a:p>
          <a:p>
            <a:r>
              <a:rPr lang="en-US" sz="2400" dirty="0"/>
              <a:t>Similar words are "nearby in space"</a:t>
            </a:r>
          </a:p>
          <a:p>
            <a:pPr lvl="1"/>
            <a:endParaRPr lang="en-US" dirty="0"/>
          </a:p>
          <a:p>
            <a:endParaRPr lang="en-US" dirty="0"/>
          </a:p>
        </p:txBody>
      </p:sp>
    </p:spTree>
    <p:extLst>
      <p:ext uri="{BB962C8B-B14F-4D97-AF65-F5344CB8AC3E}">
        <p14:creationId xmlns:p14="http://schemas.microsoft.com/office/powerpoint/2010/main" val="2051539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447675" y="2125266"/>
            <a:ext cx="7267576" cy="3761184"/>
          </a:xfrm>
        </p:spPr>
        <p:txBody>
          <a:bodyPr>
            <a:normAutofit/>
          </a:bodyPr>
          <a:lstStyle/>
          <a:p>
            <a:r>
              <a:rPr lang="en-US" sz="2400" dirty="0"/>
              <a:t>Called an "embedding" because it's embedded into a space</a:t>
            </a:r>
          </a:p>
          <a:p>
            <a:r>
              <a:rPr lang="en-US" sz="2400" dirty="0"/>
              <a:t>The standard way to represent meaning in NLP</a:t>
            </a:r>
          </a:p>
          <a:p>
            <a:r>
              <a:rPr lang="en-US" sz="2400" dirty="0"/>
              <a:t>Fine-grained model of meaning for similarity </a:t>
            </a:r>
          </a:p>
          <a:p>
            <a:pPr lvl="1"/>
            <a:r>
              <a:rPr lang="en-US" sz="2100" dirty="0"/>
              <a:t>NLP tasks like sentiment analysis</a:t>
            </a:r>
          </a:p>
          <a:p>
            <a:pPr lvl="2"/>
            <a:r>
              <a:rPr lang="en-US" sz="1800" dirty="0"/>
              <a:t>With words,  requires </a:t>
            </a:r>
            <a:r>
              <a:rPr lang="en-US" sz="1800" b="1" dirty="0"/>
              <a:t>same</a:t>
            </a:r>
            <a:r>
              <a:rPr lang="en-US" sz="1800" dirty="0"/>
              <a:t> word to be in training and test</a:t>
            </a:r>
          </a:p>
          <a:p>
            <a:pPr lvl="2"/>
            <a:r>
              <a:rPr lang="en-US" sz="1800" dirty="0"/>
              <a:t>With embeddings: ok if </a:t>
            </a:r>
            <a:r>
              <a:rPr lang="en-US" sz="1800" b="1" dirty="0"/>
              <a:t>similar</a:t>
            </a:r>
            <a:r>
              <a:rPr lang="en-US" sz="1800" dirty="0"/>
              <a:t> words occurred!!! </a:t>
            </a:r>
          </a:p>
          <a:p>
            <a:pPr lvl="1"/>
            <a:r>
              <a:rPr lang="en-US" sz="2100" dirty="0"/>
              <a:t>Question answering, conversational agents, </a:t>
            </a:r>
            <a:r>
              <a:rPr lang="en-US" sz="2100" dirty="0" err="1"/>
              <a:t>etc</a:t>
            </a:r>
            <a:endParaRPr lang="en-US" sz="2100" dirty="0"/>
          </a:p>
          <a:p>
            <a:pPr lvl="1"/>
            <a:endParaRPr lang="en-US" dirty="0"/>
          </a:p>
          <a:p>
            <a:endParaRPr lang="en-US" dirty="0"/>
          </a:p>
        </p:txBody>
      </p:sp>
    </p:spTree>
    <p:extLst>
      <p:ext uri="{BB962C8B-B14F-4D97-AF65-F5344CB8AC3E}">
        <p14:creationId xmlns:p14="http://schemas.microsoft.com/office/powerpoint/2010/main" val="2201300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Tree>
    <p:extLst>
      <p:ext uri="{BB962C8B-B14F-4D97-AF65-F5344CB8AC3E}">
        <p14:creationId xmlns:p14="http://schemas.microsoft.com/office/powerpoint/2010/main" val="97573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467061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
        <p:nvSpPr>
          <p:cNvPr id="67589" name="Rectangle 3"/>
          <p:cNvSpPr>
            <a:spLocks noGrp="1" noChangeArrowheads="1"/>
          </p:cNvSpPr>
          <p:nvPr>
            <p:ph idx="1"/>
          </p:nvPr>
        </p:nvSpPr>
        <p:spPr>
          <a:xfrm>
            <a:off x="304800" y="2209800"/>
            <a:ext cx="8534400" cy="3657600"/>
          </a:xfrm>
        </p:spPr>
        <p:txBody>
          <a:bodyPr/>
          <a:lstStyle/>
          <a:p>
            <a:pPr eaLnBrk="1" hangingPunct="1"/>
            <a:r>
              <a:rPr lang="en-US" sz="2800">
                <a:latin typeface="Calibri" charset="0"/>
              </a:rPr>
              <a:t>Recall the definition of conditional probabilities</a:t>
            </a:r>
            <a:endParaRPr lang="en-US" sz="3600">
              <a:latin typeface="Calibri" charset="0"/>
            </a:endParaRPr>
          </a:p>
          <a:p>
            <a:pPr marL="457189" lvl="1" indent="0">
              <a:buNone/>
            </a:pPr>
            <a:r>
              <a:rPr lang="en-US" sz="2400" b="1">
                <a:latin typeface="Calibri" charset="0"/>
              </a:rPr>
              <a:t>p(B|A) = P(A,B)/P(A)</a:t>
            </a:r>
            <a:r>
              <a:rPr lang="en-US" sz="3600">
                <a:latin typeface="Calibri" charset="0"/>
              </a:rPr>
              <a:t>	</a:t>
            </a:r>
            <a:r>
              <a:rPr lang="en-US">
                <a:latin typeface="Calibri" charset="0"/>
              </a:rPr>
              <a:t>Rewriting:   </a:t>
            </a:r>
            <a:r>
              <a:rPr lang="en-US" sz="2400" b="1">
                <a:latin typeface="Calibri" charset="0"/>
              </a:rPr>
              <a:t>P(A,B) = P(A)P(B|A)</a:t>
            </a:r>
          </a:p>
          <a:p>
            <a:pPr marL="457189" lvl="1" indent="0">
              <a:buNone/>
            </a:pPr>
            <a:endParaRPr lang="en-US" dirty="0">
              <a:latin typeface="Calibri" charset="0"/>
            </a:endParaRPr>
          </a:p>
          <a:p>
            <a:r>
              <a:rPr lang="en-US" sz="2800">
                <a:latin typeface="Calibri" charset="0"/>
              </a:rPr>
              <a:t>More variables:</a:t>
            </a:r>
          </a:p>
          <a:p>
            <a:pPr marL="457189" lvl="1" indent="0">
              <a:buNone/>
            </a:pPr>
            <a:r>
              <a:rPr lang="en-US" sz="2400">
                <a:latin typeface="Calibri" charset="0"/>
              </a:rPr>
              <a:t> P(A,B,C,D) = P(A)P(B|A)P(C|A,B)P(D|A,B,C)</a:t>
            </a:r>
            <a:endParaRPr lang="en-US" sz="3200">
              <a:latin typeface="Calibri" charset="0"/>
            </a:endParaRPr>
          </a:p>
          <a:p>
            <a:pPr eaLnBrk="1" hangingPunct="1"/>
            <a:r>
              <a:rPr lang="en-US" sz="2800">
                <a:latin typeface="Calibri" charset="0"/>
              </a:rPr>
              <a:t>The Chain Rule in General</a:t>
            </a:r>
          </a:p>
          <a:p>
            <a:pPr eaLnBrk="1" hangingPunct="1">
              <a:buNone/>
            </a:pPr>
            <a:r>
              <a:rPr lang="en-US" sz="2800">
                <a:latin typeface="Calibri" charset="0"/>
              </a:rPr>
              <a:t>  P(x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,x</a:t>
            </a:r>
            <a:r>
              <a:rPr lang="en-US" sz="2800" baseline="-25000">
                <a:latin typeface="Calibri" charset="0"/>
              </a:rPr>
              <a:t>3</a:t>
            </a:r>
            <a:r>
              <a:rPr lang="en-US" sz="2800">
                <a:latin typeface="Calibri" charset="0"/>
              </a:rPr>
              <a:t>,…,x</a:t>
            </a:r>
            <a:r>
              <a:rPr lang="en-US" sz="2800" baseline="-25000">
                <a:latin typeface="Calibri" charset="0"/>
              </a:rPr>
              <a:t>n</a:t>
            </a:r>
            <a:r>
              <a:rPr lang="en-US" sz="2800">
                <a:latin typeface="Calibri" charset="0"/>
              </a:rPr>
              <a:t>) = P(x</a:t>
            </a:r>
            <a:r>
              <a:rPr lang="en-US" sz="2800" baseline="-25000">
                <a:latin typeface="Calibri" charset="0"/>
              </a:rPr>
              <a:t>1</a:t>
            </a:r>
            <a:r>
              <a:rPr lang="en-US" sz="2800">
                <a:latin typeface="Calibri" charset="0"/>
              </a:rPr>
              <a:t>)P(x</a:t>
            </a:r>
            <a:r>
              <a:rPr lang="en-US" sz="2800" baseline="-25000">
                <a:latin typeface="Calibri" charset="0"/>
              </a:rPr>
              <a:t>2</a:t>
            </a:r>
            <a:r>
              <a:rPr lang="en-US" sz="2800">
                <a:latin typeface="Calibri" charset="0"/>
              </a:rPr>
              <a:t>|x</a:t>
            </a:r>
            <a:r>
              <a:rPr lang="en-US" sz="2800" baseline="-25000">
                <a:latin typeface="Calibri" charset="0"/>
              </a:rPr>
              <a:t>1</a:t>
            </a:r>
            <a:r>
              <a:rPr lang="en-US" sz="2800">
                <a:latin typeface="Calibri" charset="0"/>
              </a:rPr>
              <a:t>)P(x</a:t>
            </a:r>
            <a:r>
              <a:rPr lang="en-US" sz="2800" baseline="-25000">
                <a:latin typeface="Calibri" charset="0"/>
              </a:rPr>
              <a:t>3</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)…P(x</a:t>
            </a:r>
            <a:r>
              <a:rPr lang="en-US" sz="2800" baseline="-25000">
                <a:latin typeface="Calibri" charset="0"/>
              </a:rPr>
              <a:t>n</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n-1</a:t>
            </a:r>
            <a:r>
              <a:rPr lang="en-US" sz="280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6349657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4059</Words>
  <Application>Microsoft Macintosh PowerPoint</Application>
  <PresentationFormat>On-screen Show (4:3)</PresentationFormat>
  <Paragraphs>738</Paragraphs>
  <Slides>80</Slides>
  <Notes>54</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Calibri</vt:lpstr>
      <vt:lpstr>Calibri Light</vt:lpstr>
      <vt:lpstr>Cambria Math</vt:lpstr>
      <vt:lpstr>Courier</vt:lpstr>
      <vt:lpstr>Helvetica Neue</vt:lpstr>
      <vt:lpstr>Lucida Sans</vt:lpstr>
      <vt:lpstr>Tahoma</vt:lpstr>
      <vt:lpstr>Times</vt:lpstr>
      <vt:lpstr>Wingdings</vt:lpstr>
      <vt:lpstr>Retrospect</vt:lpstr>
      <vt:lpstr>PowerPoint Presentation</vt:lpstr>
      <vt:lpstr>CIS 530:  Language Modeling with N-Grams </vt:lpstr>
      <vt:lpstr>Reminders</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N-gram models</vt:lpstr>
      <vt:lpstr>Difficulty of extrinsic (task-based) evaluation of  N-gram models</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Callison-Burch, Christopher</dc:creator>
  <cp:lastModifiedBy>Callison-Burch, Christopher</cp:lastModifiedBy>
  <cp:revision>1</cp:revision>
  <dcterms:created xsi:type="dcterms:W3CDTF">2020-01-29T17:20:15Z</dcterms:created>
  <dcterms:modified xsi:type="dcterms:W3CDTF">2020-01-29T17:20:58Z</dcterms:modified>
</cp:coreProperties>
</file>